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D90E24-20A8-4D43-B0D7-64D17AA0B265}">
  <a:tblStyle styleId="{94D90E24-20A8-4D43-B0D7-64D17AA0B26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1872" y="7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5" name="Google Shape;55;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6" name="Google Shape;56;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rgbClr val="FFFFFF"/>
                </a:solidFill>
                <a:latin typeface="Lato"/>
                <a:ea typeface="Lato"/>
                <a:cs typeface="Lato"/>
                <a:sym typeface="Lato"/>
              </a:rPr>
              <a:t>GOAL SETTING | TAKING ACTION</a:t>
            </a:r>
            <a:endParaRPr sz="1100" b="1">
              <a:solidFill>
                <a:srgbClr val="FFFFFF"/>
              </a:solidFill>
              <a:latin typeface="Lato"/>
              <a:ea typeface="Lato"/>
              <a:cs typeface="Lato"/>
              <a:sym typeface="Lato"/>
            </a:endParaRPr>
          </a:p>
        </p:txBody>
      </p:sp>
      <p:sp>
        <p:nvSpPr>
          <p:cNvPr id="58" name="Google Shape;58;p13"/>
          <p:cNvSpPr txBox="1"/>
          <p:nvPr/>
        </p:nvSpPr>
        <p:spPr>
          <a:xfrm>
            <a:off x="1158000" y="878088"/>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n" sz="3350">
                <a:latin typeface="Lato"/>
                <a:ea typeface="Lato"/>
                <a:cs typeface="Lato"/>
                <a:sym typeface="Lato"/>
              </a:rPr>
              <a:t>A SELF SURVEY</a:t>
            </a:r>
            <a:endParaRPr sz="4200">
              <a:latin typeface="Lato"/>
              <a:ea typeface="Lato"/>
              <a:cs typeface="Lato"/>
              <a:sym typeface="Lato"/>
            </a:endParaRPr>
          </a:p>
        </p:txBody>
      </p:sp>
      <p:graphicFrame>
        <p:nvGraphicFramePr>
          <p:cNvPr id="59" name="Google Shape;59;p13"/>
          <p:cNvGraphicFramePr/>
          <p:nvPr>
            <p:extLst>
              <p:ext uri="{D42A27DB-BD31-4B8C-83A1-F6EECF244321}">
                <p14:modId xmlns:p14="http://schemas.microsoft.com/office/powerpoint/2010/main" val="1887174293"/>
              </p:ext>
            </p:extLst>
          </p:nvPr>
        </p:nvGraphicFramePr>
        <p:xfrm>
          <a:off x="918125" y="2291325"/>
          <a:ext cx="5981125" cy="5486250"/>
        </p:xfrm>
        <a:graphic>
          <a:graphicData uri="http://schemas.openxmlformats.org/drawingml/2006/table">
            <a:tbl>
              <a:tblPr>
                <a:noFill/>
                <a:tableStyleId>{94D90E24-20A8-4D43-B0D7-64D17AA0B265}</a:tableStyleId>
              </a:tblPr>
              <a:tblGrid>
                <a:gridCol w="3331225">
                  <a:extLst>
                    <a:ext uri="{9D8B030D-6E8A-4147-A177-3AD203B41FA5}">
                      <a16:colId xmlns:a16="http://schemas.microsoft.com/office/drawing/2014/main" val="20000"/>
                    </a:ext>
                  </a:extLst>
                </a:gridCol>
                <a:gridCol w="662475">
                  <a:extLst>
                    <a:ext uri="{9D8B030D-6E8A-4147-A177-3AD203B41FA5}">
                      <a16:colId xmlns:a16="http://schemas.microsoft.com/office/drawing/2014/main" val="20001"/>
                    </a:ext>
                  </a:extLst>
                </a:gridCol>
                <a:gridCol w="662475">
                  <a:extLst>
                    <a:ext uri="{9D8B030D-6E8A-4147-A177-3AD203B41FA5}">
                      <a16:colId xmlns:a16="http://schemas.microsoft.com/office/drawing/2014/main" val="20002"/>
                    </a:ext>
                  </a:extLst>
                </a:gridCol>
                <a:gridCol w="662475">
                  <a:extLst>
                    <a:ext uri="{9D8B030D-6E8A-4147-A177-3AD203B41FA5}">
                      <a16:colId xmlns:a16="http://schemas.microsoft.com/office/drawing/2014/main" val="20003"/>
                    </a:ext>
                  </a:extLst>
                </a:gridCol>
                <a:gridCol w="662475">
                  <a:extLst>
                    <a:ext uri="{9D8B030D-6E8A-4147-A177-3AD203B41FA5}">
                      <a16:colId xmlns:a16="http://schemas.microsoft.com/office/drawing/2014/main" val="20004"/>
                    </a:ext>
                  </a:extLst>
                </a:gridCol>
              </a:tblGrid>
              <a:tr h="548625">
                <a:tc>
                  <a:txBody>
                    <a:bodyPr/>
                    <a:lstStyle/>
                    <a:p>
                      <a:pPr marL="457200" lvl="0" indent="-304800" algn="l" rtl="0">
                        <a:spcBef>
                          <a:spcPts val="0"/>
                        </a:spcBef>
                        <a:spcAft>
                          <a:spcPts val="0"/>
                        </a:spcAft>
                        <a:buSzPts val="1200"/>
                        <a:buFont typeface="Lato"/>
                        <a:buAutoNum type="arabicPeriod"/>
                      </a:pPr>
                      <a:r>
                        <a:rPr lang="en" sz="1200">
                          <a:latin typeface="Lato"/>
                          <a:ea typeface="Lato"/>
                          <a:cs typeface="Lato"/>
                          <a:sym typeface="Lato"/>
                        </a:rPr>
                        <a:t>you’re afraid that you won’t be good enough?</a:t>
                      </a:r>
                      <a:endParaRPr sz="120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548625">
                <a:tc>
                  <a:txBody>
                    <a:bodyPr/>
                    <a:lstStyle/>
                    <a:p>
                      <a:pPr marL="457200" lvl="0" indent="-304800" algn="l" rtl="0">
                        <a:spcBef>
                          <a:spcPts val="0"/>
                        </a:spcBef>
                        <a:spcAft>
                          <a:spcPts val="0"/>
                        </a:spcAft>
                        <a:buSzPts val="1200"/>
                        <a:buFont typeface="Lato"/>
                        <a:buAutoNum type="arabicPeriod" startAt="2"/>
                      </a:pPr>
                      <a:r>
                        <a:rPr lang="en" sz="1200">
                          <a:latin typeface="Lato"/>
                          <a:ea typeface="Lato"/>
                          <a:cs typeface="Lato"/>
                          <a:sym typeface="Lato"/>
                        </a:rPr>
                        <a:t>a family member will put you down?</a:t>
                      </a:r>
                      <a:endParaRPr sz="120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548625">
                <a:tc>
                  <a:txBody>
                    <a:bodyPr/>
                    <a:lstStyle/>
                    <a:p>
                      <a:pPr marL="457200" lvl="0" indent="-304800" algn="l" rtl="0">
                        <a:spcBef>
                          <a:spcPts val="0"/>
                        </a:spcBef>
                        <a:spcAft>
                          <a:spcPts val="0"/>
                        </a:spcAft>
                        <a:buSzPts val="1200"/>
                        <a:buFont typeface="Lato"/>
                        <a:buAutoNum type="arabicPeriod" startAt="3"/>
                      </a:pPr>
                      <a:r>
                        <a:rPr lang="en" sz="1200">
                          <a:latin typeface="Lato"/>
                          <a:ea typeface="Lato"/>
                          <a:cs typeface="Lato"/>
                          <a:sym typeface="Lato"/>
                        </a:rPr>
                        <a:t>you just wanted to please someone else?</a:t>
                      </a:r>
                      <a:endParaRPr sz="120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548625">
                <a:tc>
                  <a:txBody>
                    <a:bodyPr/>
                    <a:lstStyle/>
                    <a:p>
                      <a:pPr marL="457200" lvl="0" indent="-304800" algn="l" rtl="0">
                        <a:spcBef>
                          <a:spcPts val="0"/>
                        </a:spcBef>
                        <a:spcAft>
                          <a:spcPts val="0"/>
                        </a:spcAft>
                        <a:buSzPts val="1200"/>
                        <a:buFont typeface="Lato"/>
                        <a:buAutoNum type="arabicPeriod" startAt="4"/>
                      </a:pPr>
                      <a:r>
                        <a:rPr lang="en" sz="1200">
                          <a:latin typeface="Lato"/>
                          <a:ea typeface="Lato"/>
                          <a:cs typeface="Lato"/>
                          <a:sym typeface="Lato"/>
                        </a:rPr>
                        <a:t>friends will think you’ve become weird?</a:t>
                      </a:r>
                      <a:endParaRPr sz="120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548625">
                <a:tc>
                  <a:txBody>
                    <a:bodyPr/>
                    <a:lstStyle/>
                    <a:p>
                      <a:pPr marL="457200" lvl="0" indent="-304800" algn="l" rtl="0">
                        <a:spcBef>
                          <a:spcPts val="0"/>
                        </a:spcBef>
                        <a:spcAft>
                          <a:spcPts val="0"/>
                        </a:spcAft>
                        <a:buSzPts val="1200"/>
                        <a:buFont typeface="Lato"/>
                        <a:buAutoNum type="arabicPeriod" startAt="5"/>
                      </a:pPr>
                      <a:r>
                        <a:rPr lang="en" sz="1200">
                          <a:latin typeface="Lato"/>
                          <a:ea typeface="Lato"/>
                          <a:cs typeface="Lato"/>
                          <a:sym typeface="Lato"/>
                        </a:rPr>
                        <a:t>you’ve said “I will” to too many things already?</a:t>
                      </a:r>
                      <a:endParaRPr sz="120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548625">
                <a:tc>
                  <a:txBody>
                    <a:bodyPr/>
                    <a:lstStyle/>
                    <a:p>
                      <a:pPr marL="457200" lvl="0" indent="-304800" algn="l" rtl="0">
                        <a:spcBef>
                          <a:spcPts val="0"/>
                        </a:spcBef>
                        <a:spcAft>
                          <a:spcPts val="0"/>
                        </a:spcAft>
                        <a:buSzPts val="1200"/>
                        <a:buFont typeface="Lato"/>
                        <a:buAutoNum type="arabicPeriod" startAt="6"/>
                      </a:pPr>
                      <a:r>
                        <a:rPr lang="en" sz="1200">
                          <a:latin typeface="Lato"/>
                          <a:ea typeface="Lato"/>
                          <a:cs typeface="Lato"/>
                          <a:sym typeface="Lato"/>
                        </a:rPr>
                        <a:t>you have trouble saying no to some people?</a:t>
                      </a:r>
                      <a:endParaRPr sz="120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548625">
                <a:tc>
                  <a:txBody>
                    <a:bodyPr/>
                    <a:lstStyle/>
                    <a:p>
                      <a:pPr marL="457200" lvl="0" indent="-304800" algn="l" rtl="0">
                        <a:spcBef>
                          <a:spcPts val="0"/>
                        </a:spcBef>
                        <a:spcAft>
                          <a:spcPts val="0"/>
                        </a:spcAft>
                        <a:buSzPts val="1200"/>
                        <a:buFont typeface="Lato"/>
                        <a:buAutoNum type="arabicPeriod" startAt="7"/>
                      </a:pPr>
                      <a:r>
                        <a:rPr lang="en" sz="1200">
                          <a:latin typeface="Lato"/>
                          <a:ea typeface="Lato"/>
                          <a:cs typeface="Lato"/>
                          <a:sym typeface="Lato"/>
                        </a:rPr>
                        <a:t>you’re not sure you can?</a:t>
                      </a:r>
                      <a:endParaRPr sz="120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548625">
                <a:tc>
                  <a:txBody>
                    <a:bodyPr/>
                    <a:lstStyle/>
                    <a:p>
                      <a:pPr marL="457200" lvl="0" indent="-304800" algn="l" rtl="0">
                        <a:spcBef>
                          <a:spcPts val="0"/>
                        </a:spcBef>
                        <a:spcAft>
                          <a:spcPts val="0"/>
                        </a:spcAft>
                        <a:buSzPts val="1200"/>
                        <a:buFont typeface="Lato"/>
                        <a:buAutoNum type="arabicPeriod" startAt="8"/>
                      </a:pPr>
                      <a:r>
                        <a:rPr lang="en" sz="1200">
                          <a:latin typeface="Lato"/>
                          <a:ea typeface="Lato"/>
                          <a:cs typeface="Lato"/>
                          <a:sym typeface="Lato"/>
                        </a:rPr>
                        <a:t>you wanted to, but nobody else did?</a:t>
                      </a:r>
                      <a:endParaRPr sz="120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548625">
                <a:tc>
                  <a:txBody>
                    <a:bodyPr/>
                    <a:lstStyle/>
                    <a:p>
                      <a:pPr marL="457200" lvl="0" indent="-304800" algn="l" rtl="0">
                        <a:spcBef>
                          <a:spcPts val="0"/>
                        </a:spcBef>
                        <a:spcAft>
                          <a:spcPts val="0"/>
                        </a:spcAft>
                        <a:buSzPts val="1200"/>
                        <a:buFont typeface="Lato"/>
                        <a:buAutoNum type="arabicPeriod" startAt="9"/>
                      </a:pPr>
                      <a:r>
                        <a:rPr lang="en" sz="1200">
                          <a:latin typeface="Lato"/>
                          <a:ea typeface="Lato"/>
                          <a:cs typeface="Lato"/>
                          <a:sym typeface="Lato"/>
                        </a:rPr>
                        <a:t>you didn’t want to do it in the first place?</a:t>
                      </a:r>
                      <a:endParaRPr sz="120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r h="548625">
                <a:tc>
                  <a:txBody>
                    <a:bodyPr/>
                    <a:lstStyle/>
                    <a:p>
                      <a:pPr marL="457200" lvl="0" indent="-304800" algn="l" rtl="0">
                        <a:spcBef>
                          <a:spcPts val="0"/>
                        </a:spcBef>
                        <a:spcAft>
                          <a:spcPts val="0"/>
                        </a:spcAft>
                        <a:buSzPts val="1200"/>
                        <a:buFont typeface="Lato"/>
                        <a:buAutoNum type="arabicPeriod" startAt="10"/>
                      </a:pPr>
                      <a:r>
                        <a:rPr lang="en" sz="1200">
                          <a:latin typeface="Lato"/>
                          <a:ea typeface="Lato"/>
                          <a:cs typeface="Lato"/>
                          <a:sym typeface="Lato"/>
                        </a:rPr>
                        <a:t>you just didn’t do it?</a:t>
                      </a:r>
                      <a:endParaRPr sz="120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dirty="0"/>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graphicFrame>
        <p:nvGraphicFramePr>
          <p:cNvPr id="60" name="Google Shape;60;p13"/>
          <p:cNvGraphicFramePr/>
          <p:nvPr/>
        </p:nvGraphicFramePr>
        <p:xfrm>
          <a:off x="918138" y="1709100"/>
          <a:ext cx="3331225" cy="580725"/>
        </p:xfrm>
        <a:graphic>
          <a:graphicData uri="http://schemas.openxmlformats.org/drawingml/2006/table">
            <a:tbl>
              <a:tblPr>
                <a:noFill/>
                <a:tableStyleId>{94D90E24-20A8-4D43-B0D7-64D17AA0B265}</a:tableStyleId>
              </a:tblPr>
              <a:tblGrid>
                <a:gridCol w="3331225">
                  <a:extLst>
                    <a:ext uri="{9D8B030D-6E8A-4147-A177-3AD203B41FA5}">
                      <a16:colId xmlns:a16="http://schemas.microsoft.com/office/drawing/2014/main" val="20000"/>
                    </a:ext>
                  </a:extLst>
                </a:gridCol>
              </a:tblGrid>
              <a:tr h="580725">
                <a:tc>
                  <a:txBody>
                    <a:bodyPr/>
                    <a:lstStyle/>
                    <a:p>
                      <a:pPr marL="0" lvl="0" indent="0" algn="l" rtl="0">
                        <a:spcBef>
                          <a:spcPts val="0"/>
                        </a:spcBef>
                        <a:spcAft>
                          <a:spcPts val="0"/>
                        </a:spcAft>
                        <a:buNone/>
                      </a:pPr>
                      <a:r>
                        <a:rPr lang="en" sz="1200"/>
                        <a:t>When you say “I will,” but then you </a:t>
                      </a:r>
                      <a:r>
                        <a:rPr lang="en" sz="1200" b="1"/>
                        <a:t>don’t</a:t>
                      </a:r>
                      <a:r>
                        <a:rPr lang="en" sz="1200"/>
                        <a:t>, is it because…</a:t>
                      </a:r>
                      <a:endParaRPr sz="12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61" name="Google Shape;61;p13"/>
          <p:cNvGraphicFramePr/>
          <p:nvPr/>
        </p:nvGraphicFramePr>
        <p:xfrm>
          <a:off x="4249363" y="1709110"/>
          <a:ext cx="2649850" cy="314325"/>
        </p:xfrm>
        <a:graphic>
          <a:graphicData uri="http://schemas.openxmlformats.org/drawingml/2006/table">
            <a:tbl>
              <a:tblPr>
                <a:noFill/>
                <a:tableStyleId>{94D90E24-20A8-4D43-B0D7-64D17AA0B265}</a:tableStyleId>
              </a:tblPr>
              <a:tblGrid>
                <a:gridCol w="1324900">
                  <a:extLst>
                    <a:ext uri="{9D8B030D-6E8A-4147-A177-3AD203B41FA5}">
                      <a16:colId xmlns:a16="http://schemas.microsoft.com/office/drawing/2014/main" val="20000"/>
                    </a:ext>
                  </a:extLst>
                </a:gridCol>
                <a:gridCol w="1324950">
                  <a:extLst>
                    <a:ext uri="{9D8B030D-6E8A-4147-A177-3AD203B41FA5}">
                      <a16:colId xmlns:a16="http://schemas.microsoft.com/office/drawing/2014/main" val="20001"/>
                    </a:ext>
                  </a:extLst>
                </a:gridCol>
              </a:tblGrid>
              <a:tr h="314325">
                <a:tc>
                  <a:txBody>
                    <a:bodyPr/>
                    <a:lstStyle/>
                    <a:p>
                      <a:pPr marL="0" lvl="0" indent="0" algn="ctr" rtl="0">
                        <a:spcBef>
                          <a:spcPts val="0"/>
                        </a:spcBef>
                        <a:spcAft>
                          <a:spcPts val="0"/>
                        </a:spcAft>
                        <a:buNone/>
                      </a:pPr>
                      <a:r>
                        <a:rPr lang="en" sz="1200" b="1">
                          <a:latin typeface="Lato"/>
                          <a:ea typeface="Lato"/>
                          <a:cs typeface="Lato"/>
                          <a:sym typeface="Lato"/>
                        </a:rPr>
                        <a:t>No</a:t>
                      </a:r>
                      <a:endParaRPr sz="1200" b="1">
                        <a:latin typeface="Lato"/>
                        <a:ea typeface="Lato"/>
                        <a:cs typeface="Lato"/>
                        <a:sym typeface="Lato"/>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tc>
                  <a:txBody>
                    <a:bodyPr/>
                    <a:lstStyle/>
                    <a:p>
                      <a:pPr marL="0" lvl="0" indent="0" algn="ctr" rtl="0">
                        <a:spcBef>
                          <a:spcPts val="0"/>
                        </a:spcBef>
                        <a:spcAft>
                          <a:spcPts val="0"/>
                        </a:spcAft>
                        <a:buNone/>
                      </a:pPr>
                      <a:r>
                        <a:rPr lang="en" sz="1200" b="1">
                          <a:latin typeface="Lato"/>
                          <a:ea typeface="Lato"/>
                          <a:cs typeface="Lato"/>
                          <a:sym typeface="Lato"/>
                        </a:rPr>
                        <a:t>Yes</a:t>
                      </a:r>
                      <a:endParaRPr sz="1200" b="1">
                        <a:latin typeface="Lato"/>
                        <a:ea typeface="Lato"/>
                        <a:cs typeface="Lato"/>
                        <a:sym typeface="Lato"/>
                      </a:endParaRPr>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alpha val="0"/>
                        </a:scheme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62" name="Google Shape;62;p13"/>
          <p:cNvGraphicFramePr/>
          <p:nvPr/>
        </p:nvGraphicFramePr>
        <p:xfrm>
          <a:off x="4249363" y="2023425"/>
          <a:ext cx="2649800" cy="266400"/>
        </p:xfrm>
        <a:graphic>
          <a:graphicData uri="http://schemas.openxmlformats.org/drawingml/2006/table">
            <a:tbl>
              <a:tblPr>
                <a:noFill/>
                <a:tableStyleId>{94D90E24-20A8-4D43-B0D7-64D17AA0B265}</a:tableStyleId>
              </a:tblPr>
              <a:tblGrid>
                <a:gridCol w="662450">
                  <a:extLst>
                    <a:ext uri="{9D8B030D-6E8A-4147-A177-3AD203B41FA5}">
                      <a16:colId xmlns:a16="http://schemas.microsoft.com/office/drawing/2014/main" val="20000"/>
                    </a:ext>
                  </a:extLst>
                </a:gridCol>
                <a:gridCol w="662450">
                  <a:extLst>
                    <a:ext uri="{9D8B030D-6E8A-4147-A177-3AD203B41FA5}">
                      <a16:colId xmlns:a16="http://schemas.microsoft.com/office/drawing/2014/main" val="20001"/>
                    </a:ext>
                  </a:extLst>
                </a:gridCol>
                <a:gridCol w="662450">
                  <a:extLst>
                    <a:ext uri="{9D8B030D-6E8A-4147-A177-3AD203B41FA5}">
                      <a16:colId xmlns:a16="http://schemas.microsoft.com/office/drawing/2014/main" val="20002"/>
                    </a:ext>
                  </a:extLst>
                </a:gridCol>
                <a:gridCol w="662450">
                  <a:extLst>
                    <a:ext uri="{9D8B030D-6E8A-4147-A177-3AD203B41FA5}">
                      <a16:colId xmlns:a16="http://schemas.microsoft.com/office/drawing/2014/main" val="20003"/>
                    </a:ext>
                  </a:extLst>
                </a:gridCol>
              </a:tblGrid>
              <a:tr h="266400">
                <a:tc>
                  <a:txBody>
                    <a:bodyPr/>
                    <a:lstStyle/>
                    <a:p>
                      <a:pPr marL="0" lvl="0" indent="0" algn="ctr" rtl="0">
                        <a:spcBef>
                          <a:spcPts val="0"/>
                        </a:spcBef>
                        <a:spcAft>
                          <a:spcPts val="0"/>
                        </a:spcAft>
                        <a:buNone/>
                      </a:pPr>
                      <a:r>
                        <a:rPr lang="en" sz="950"/>
                        <a:t>Never</a:t>
                      </a:r>
                      <a:endParaRPr sz="95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950"/>
                        <a:t>Sometimes</a:t>
                      </a:r>
                      <a:endParaRPr sz="950"/>
                    </a:p>
                  </a:txBody>
                  <a:tcPr marL="0" marR="0"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950"/>
                        <a:t>Usually</a:t>
                      </a:r>
                      <a:endParaRPr sz="95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950"/>
                        <a:t>Always</a:t>
                      </a:r>
                      <a:endParaRPr sz="950"/>
                    </a:p>
                  </a:txBody>
                  <a:tcPr marL="91425" marR="91425" marT="0" marB="0"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63" name="Google Shape;63;p13"/>
          <p:cNvSpPr txBox="1"/>
          <p:nvPr/>
        </p:nvSpPr>
        <p:spPr>
          <a:xfrm rot="10800000">
            <a:off x="918138" y="7988250"/>
            <a:ext cx="59811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i="1">
                <a:latin typeface="Lato"/>
                <a:ea typeface="Lato"/>
                <a:cs typeface="Lato"/>
                <a:sym typeface="Lato"/>
              </a:rPr>
              <a:t>If you answered yes to five or more questions, chances are you’re too hard on yourself! Ease up and stop worrying so much about what others think. Your opinion counts, too! Have a little more confidence in yourself.</a:t>
            </a:r>
            <a:endParaRPr sz="1200" i="1">
              <a:latin typeface="Lato"/>
              <a:ea typeface="Lato"/>
              <a:cs typeface="Lato"/>
              <a:sym typeface="Lato"/>
            </a:endParaRPr>
          </a:p>
          <a:p>
            <a:pPr marL="0" lvl="0" indent="0" algn="l" rtl="0">
              <a:spcBef>
                <a:spcPts val="0"/>
              </a:spcBef>
              <a:spcAft>
                <a:spcPts val="0"/>
              </a:spcAft>
              <a:buNone/>
            </a:pPr>
            <a:endParaRPr sz="1200" i="1">
              <a:latin typeface="Lato"/>
              <a:ea typeface="Lato"/>
              <a:cs typeface="Lato"/>
              <a:sym typeface="Lato"/>
            </a:endParaRPr>
          </a:p>
          <a:p>
            <a:pPr marL="0" lvl="0" indent="0" algn="l" rtl="0">
              <a:spcBef>
                <a:spcPts val="0"/>
              </a:spcBef>
              <a:spcAft>
                <a:spcPts val="0"/>
              </a:spcAft>
              <a:buNone/>
            </a:pPr>
            <a:r>
              <a:rPr lang="en" sz="1200" i="1">
                <a:latin typeface="Lato"/>
                <a:ea typeface="Lato"/>
                <a:cs typeface="Lato"/>
                <a:sym typeface="Lato"/>
              </a:rPr>
              <a:t>If you answered no to more than five questions, keep going for it! You might want to check that your competitive side doesn’t get the best of you.</a:t>
            </a:r>
            <a:endParaRPr sz="1200" i="1">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194</Words>
  <Application>Microsoft Office PowerPoint</Application>
  <PresentationFormat>Custom</PresentationFormat>
  <Paragraphs>23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2023-01-10T15:29:16Z</dcterms:modified>
</cp:coreProperties>
</file>