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4" d="100"/>
          <a:sy n="54" d="100"/>
        </p:scale>
        <p:origin x="1872" y="7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15CC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57" name="Google Shape;57;p13"/>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chemeClr val="lt1"/>
                </a:solidFill>
                <a:latin typeface="Lato"/>
                <a:ea typeface="Lato"/>
                <a:cs typeface="Lato"/>
                <a:sym typeface="Lato"/>
              </a:rPr>
              <a:t>THIRD - FIFTH GRADE  | INTEGRITY</a:t>
            </a:r>
            <a:endParaRPr sz="1100" b="1">
              <a:solidFill>
                <a:schemeClr val="lt1"/>
              </a:solidFill>
              <a:latin typeface="Lato"/>
              <a:ea typeface="Lato"/>
              <a:cs typeface="Lato"/>
              <a:sym typeface="Lato"/>
            </a:endParaRPr>
          </a:p>
        </p:txBody>
      </p:sp>
      <p:sp>
        <p:nvSpPr>
          <p:cNvPr id="58" name="Google Shape;58;p13"/>
          <p:cNvSpPr txBox="1"/>
          <p:nvPr/>
        </p:nvSpPr>
        <p:spPr>
          <a:xfrm>
            <a:off x="475200" y="767400"/>
            <a:ext cx="6822000" cy="715800"/>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500"/>
              </a:spcBef>
              <a:spcAft>
                <a:spcPts val="0"/>
              </a:spcAft>
              <a:buNone/>
            </a:pPr>
            <a:r>
              <a:rPr lang="en" sz="3450">
                <a:solidFill>
                  <a:schemeClr val="dk1"/>
                </a:solidFill>
                <a:latin typeface="Lato"/>
                <a:ea typeface="Lato"/>
                <a:cs typeface="Lato"/>
                <a:sym typeface="Lato"/>
              </a:rPr>
              <a:t>THE INTEGRITY CHALLENGE</a:t>
            </a:r>
            <a:endParaRPr sz="4300">
              <a:latin typeface="Lato"/>
              <a:ea typeface="Lato"/>
              <a:cs typeface="Lato"/>
              <a:sym typeface="Lato"/>
            </a:endParaRPr>
          </a:p>
        </p:txBody>
      </p:sp>
      <p:sp>
        <p:nvSpPr>
          <p:cNvPr id="59" name="Google Shape;59;p13"/>
          <p:cNvSpPr txBox="1"/>
          <p:nvPr/>
        </p:nvSpPr>
        <p:spPr>
          <a:xfrm>
            <a:off x="991700" y="2193788"/>
            <a:ext cx="5981100" cy="7296000"/>
          </a:xfrm>
          <a:prstGeom prst="rect">
            <a:avLst/>
          </a:prstGeom>
          <a:noFill/>
          <a:ln>
            <a:noFill/>
          </a:ln>
        </p:spPr>
        <p:txBody>
          <a:bodyPr spcFirstLastPara="1" wrap="square" lIns="91425" tIns="91425" rIns="91425" bIns="91425" anchor="t" anchorCtr="0">
            <a:spAutoFit/>
          </a:bodyPr>
          <a:lstStyle/>
          <a:p>
            <a:pPr marL="457200" lvl="0" indent="-500380" algn="l" rtl="0">
              <a:spcBef>
                <a:spcPts val="0"/>
              </a:spcBef>
              <a:spcAft>
                <a:spcPts val="0"/>
              </a:spcAft>
              <a:buSzPts val="1400"/>
              <a:buFont typeface="Lato"/>
              <a:buAutoNum type="arabicPeriod"/>
            </a:pPr>
            <a:r>
              <a:rPr lang="en" dirty="0">
                <a:latin typeface="Lato"/>
                <a:ea typeface="Lato"/>
                <a:cs typeface="Lato"/>
                <a:sym typeface="Lato"/>
              </a:rPr>
              <a:t>Your friend has come over, and you are both on your mum’s computer. Your friend wants you to go to a website that you know your mum doesn't want you to visit. However, your mum has run over to your neighbour’s home for a few minutes, so you and your friend are alone. Would you…</a:t>
            </a:r>
            <a:endParaRPr dirty="0">
              <a:latin typeface="Lato"/>
              <a:ea typeface="Lato"/>
              <a:cs typeface="Lato"/>
              <a:sym typeface="Lato"/>
            </a:endParaRPr>
          </a:p>
          <a:p>
            <a:pPr marL="0" lvl="0" indent="0" algn="l" rtl="0">
              <a:spcBef>
                <a:spcPts val="0"/>
              </a:spcBef>
              <a:spcAft>
                <a:spcPts val="0"/>
              </a:spcAft>
              <a:buClr>
                <a:schemeClr val="dk1"/>
              </a:buClr>
              <a:buSzPts val="1100"/>
              <a:buFont typeface="Arial"/>
              <a:buNone/>
            </a:pPr>
            <a:endParaRPr dirty="0">
              <a:latin typeface="Lato"/>
              <a:ea typeface="Lato"/>
              <a:cs typeface="Lato"/>
              <a:sym typeface="Lato"/>
            </a:endParaRPr>
          </a:p>
          <a:p>
            <a:pPr marL="457200" lvl="0" indent="0" algn="l" rtl="0">
              <a:spcBef>
                <a:spcPts val="0"/>
              </a:spcBef>
              <a:spcAft>
                <a:spcPts val="0"/>
              </a:spcAft>
              <a:buNone/>
            </a:pPr>
            <a:r>
              <a:rPr lang="en" b="1" dirty="0">
                <a:latin typeface="Lato"/>
                <a:ea typeface="Lato"/>
                <a:cs typeface="Lato"/>
                <a:sym typeface="Lato"/>
              </a:rPr>
              <a:t>Choice 1:</a:t>
            </a:r>
            <a:r>
              <a:rPr lang="en" dirty="0">
                <a:latin typeface="Lato"/>
                <a:ea typeface="Lato"/>
                <a:cs typeface="Lato"/>
                <a:sym typeface="Lato"/>
              </a:rPr>
              <a:t> …visit the website? Your mum is not home now, and she may never know you visited it.</a:t>
            </a:r>
            <a:endParaRPr dirty="0">
              <a:latin typeface="Lato"/>
              <a:ea typeface="Lato"/>
              <a:cs typeface="Lato"/>
              <a:sym typeface="Lato"/>
            </a:endParaRPr>
          </a:p>
          <a:p>
            <a:pPr marL="457200" lvl="0" indent="0" algn="l" rtl="0">
              <a:spcBef>
                <a:spcPts val="0"/>
              </a:spcBef>
              <a:spcAft>
                <a:spcPts val="0"/>
              </a:spcAft>
              <a:buClr>
                <a:schemeClr val="dk1"/>
              </a:buClr>
              <a:buSzPts val="1100"/>
              <a:buFont typeface="Arial"/>
              <a:buNone/>
            </a:pPr>
            <a:endParaRPr dirty="0">
              <a:latin typeface="Lato"/>
              <a:ea typeface="Lato"/>
              <a:cs typeface="Lato"/>
              <a:sym typeface="Lato"/>
            </a:endParaRPr>
          </a:p>
          <a:p>
            <a:pPr marL="457200" lvl="0" indent="0" algn="l" rtl="0">
              <a:spcBef>
                <a:spcPts val="0"/>
              </a:spcBef>
              <a:spcAft>
                <a:spcPts val="0"/>
              </a:spcAft>
              <a:buClr>
                <a:schemeClr val="dk1"/>
              </a:buClr>
              <a:buSzPts val="1100"/>
              <a:buFont typeface="Arial"/>
              <a:buNone/>
            </a:pPr>
            <a:r>
              <a:rPr lang="en" b="1" dirty="0">
                <a:latin typeface="Lato"/>
                <a:ea typeface="Lato"/>
                <a:cs typeface="Lato"/>
                <a:sym typeface="Lato"/>
              </a:rPr>
              <a:t>Choice 2:</a:t>
            </a:r>
            <a:r>
              <a:rPr lang="en" dirty="0">
                <a:latin typeface="Lato"/>
                <a:ea typeface="Lato"/>
                <a:cs typeface="Lato"/>
                <a:sym typeface="Lato"/>
              </a:rPr>
              <a:t> …tell your friend that you should go to another website or do something else? You may get in trouble if you visit the website.</a:t>
            </a:r>
            <a:endParaRPr dirty="0">
              <a:latin typeface="Lato"/>
              <a:ea typeface="Lato"/>
              <a:cs typeface="Lato"/>
              <a:sym typeface="Lato"/>
            </a:endParaRPr>
          </a:p>
          <a:p>
            <a:pPr marL="0" lvl="0" indent="0" algn="l" rtl="0">
              <a:spcBef>
                <a:spcPts val="0"/>
              </a:spcBef>
              <a:spcAft>
                <a:spcPts val="0"/>
              </a:spcAft>
              <a:buClr>
                <a:schemeClr val="dk1"/>
              </a:buClr>
              <a:buSzPts val="1100"/>
              <a:buFont typeface="Arial"/>
              <a:buNone/>
            </a:pPr>
            <a:endParaRPr dirty="0">
              <a:latin typeface="Lato"/>
              <a:ea typeface="Lato"/>
              <a:cs typeface="Lato"/>
              <a:sym typeface="Lato"/>
            </a:endParaRPr>
          </a:p>
          <a:p>
            <a:pPr marL="457200" lvl="0" indent="-500380" algn="l" rtl="0">
              <a:spcBef>
                <a:spcPts val="0"/>
              </a:spcBef>
              <a:spcAft>
                <a:spcPts val="0"/>
              </a:spcAft>
              <a:buSzPts val="1400"/>
              <a:buFont typeface="Lato"/>
              <a:buAutoNum type="arabicPeriod" startAt="2"/>
            </a:pPr>
            <a:r>
              <a:rPr lang="en" dirty="0">
                <a:latin typeface="Lato"/>
                <a:ea typeface="Lato"/>
                <a:cs typeface="Lato"/>
                <a:sym typeface="Lato"/>
              </a:rPr>
              <a:t>You did not find the time to study for your vocabulary test, and your grandmother told you that you must get an “A” on the test to go to the shops with her this weekend. During the test, you notice that you can easily see the answers of the student who is sitting next to you. Would you…</a:t>
            </a:r>
            <a:endParaRPr dirty="0">
              <a:latin typeface="Lato"/>
              <a:ea typeface="Lato"/>
              <a:cs typeface="Lato"/>
              <a:sym typeface="Lato"/>
            </a:endParaRPr>
          </a:p>
          <a:p>
            <a:pPr marL="0" lvl="0" indent="0" algn="l" rtl="0">
              <a:spcBef>
                <a:spcPts val="0"/>
              </a:spcBef>
              <a:spcAft>
                <a:spcPts val="0"/>
              </a:spcAft>
              <a:buClr>
                <a:schemeClr val="dk1"/>
              </a:buClr>
              <a:buSzPts val="1100"/>
              <a:buFont typeface="Arial"/>
              <a:buNone/>
            </a:pPr>
            <a:endParaRPr dirty="0">
              <a:latin typeface="Lato"/>
              <a:ea typeface="Lato"/>
              <a:cs typeface="Lato"/>
              <a:sym typeface="Lato"/>
            </a:endParaRPr>
          </a:p>
          <a:p>
            <a:pPr marL="457200" lvl="0" indent="0" algn="l" rtl="0">
              <a:spcBef>
                <a:spcPts val="0"/>
              </a:spcBef>
              <a:spcAft>
                <a:spcPts val="0"/>
              </a:spcAft>
              <a:buNone/>
            </a:pPr>
            <a:r>
              <a:rPr lang="en" b="1" dirty="0">
                <a:latin typeface="Lato"/>
                <a:ea typeface="Lato"/>
                <a:cs typeface="Lato"/>
                <a:sym typeface="Lato"/>
              </a:rPr>
              <a:t>Choice 1:</a:t>
            </a:r>
            <a:r>
              <a:rPr lang="en" dirty="0">
                <a:latin typeface="Lato"/>
                <a:ea typeface="Lato"/>
                <a:cs typeface="Lato"/>
                <a:sym typeface="Lato"/>
              </a:rPr>
              <a:t> ...cheat off the student’s test? You know she studied and probably has the correct answers.</a:t>
            </a:r>
            <a:endParaRPr dirty="0">
              <a:latin typeface="Lato"/>
              <a:ea typeface="Lato"/>
              <a:cs typeface="Lato"/>
              <a:sym typeface="Lato"/>
            </a:endParaRPr>
          </a:p>
          <a:p>
            <a:pPr marL="457200" lvl="0" indent="0" algn="l" rtl="0">
              <a:spcBef>
                <a:spcPts val="0"/>
              </a:spcBef>
              <a:spcAft>
                <a:spcPts val="0"/>
              </a:spcAft>
              <a:buClr>
                <a:schemeClr val="dk1"/>
              </a:buClr>
              <a:buSzPts val="1100"/>
              <a:buFont typeface="Arial"/>
              <a:buNone/>
            </a:pPr>
            <a:endParaRPr dirty="0">
              <a:latin typeface="Lato"/>
              <a:ea typeface="Lato"/>
              <a:cs typeface="Lato"/>
              <a:sym typeface="Lato"/>
            </a:endParaRPr>
          </a:p>
          <a:p>
            <a:pPr marL="457200" lvl="0" indent="0" algn="l" rtl="0">
              <a:spcBef>
                <a:spcPts val="0"/>
              </a:spcBef>
              <a:spcAft>
                <a:spcPts val="0"/>
              </a:spcAft>
              <a:buClr>
                <a:schemeClr val="dk1"/>
              </a:buClr>
              <a:buSzPts val="1100"/>
              <a:buFont typeface="Arial"/>
              <a:buNone/>
            </a:pPr>
            <a:r>
              <a:rPr lang="en" b="1" dirty="0">
                <a:latin typeface="Lato"/>
                <a:ea typeface="Lato"/>
                <a:cs typeface="Lato"/>
                <a:sym typeface="Lato"/>
              </a:rPr>
              <a:t>Choice 2:</a:t>
            </a:r>
            <a:r>
              <a:rPr lang="en" dirty="0">
                <a:latin typeface="Lato"/>
                <a:ea typeface="Lato"/>
                <a:cs typeface="Lato"/>
                <a:sym typeface="Lato"/>
              </a:rPr>
              <a:t> …choose to do your own work? You may not get an “A,” but you didn’t cheat.</a:t>
            </a:r>
            <a:endParaRPr dirty="0">
              <a:latin typeface="Lato"/>
              <a:ea typeface="Lato"/>
              <a:cs typeface="Lato"/>
              <a:sym typeface="Lato"/>
            </a:endParaRPr>
          </a:p>
          <a:p>
            <a:pPr marL="0" lvl="0" indent="0" algn="l" rtl="0">
              <a:spcBef>
                <a:spcPts val="0"/>
              </a:spcBef>
              <a:spcAft>
                <a:spcPts val="0"/>
              </a:spcAft>
              <a:buClr>
                <a:schemeClr val="dk1"/>
              </a:buClr>
              <a:buSzPts val="1100"/>
              <a:buFont typeface="Arial"/>
              <a:buNone/>
            </a:pPr>
            <a:endParaRPr dirty="0">
              <a:latin typeface="Lato"/>
              <a:ea typeface="Lato"/>
              <a:cs typeface="Lato"/>
              <a:sym typeface="Lato"/>
            </a:endParaRPr>
          </a:p>
          <a:p>
            <a:pPr marL="365760" lvl="0" indent="-408940" algn="l" rtl="0">
              <a:spcBef>
                <a:spcPts val="0"/>
              </a:spcBef>
              <a:spcAft>
                <a:spcPts val="0"/>
              </a:spcAft>
              <a:buSzPts val="1400"/>
              <a:buFont typeface="Lato"/>
              <a:buAutoNum type="arabicPeriod" startAt="3"/>
            </a:pPr>
            <a:r>
              <a:rPr lang="en" dirty="0">
                <a:latin typeface="Lato"/>
                <a:ea typeface="Lato"/>
                <a:cs typeface="Lato"/>
                <a:sym typeface="Lato"/>
              </a:rPr>
              <a:t>You saw your best friend steal some money out of </a:t>
            </a:r>
            <a:r>
              <a:rPr lang="en">
                <a:latin typeface="Lato"/>
                <a:ea typeface="Lato"/>
                <a:cs typeface="Lato"/>
                <a:sym typeface="Lato"/>
              </a:rPr>
              <a:t>the bag </a:t>
            </a:r>
            <a:r>
              <a:rPr lang="en" dirty="0">
                <a:latin typeface="Lato"/>
                <a:ea typeface="Lato"/>
                <a:cs typeface="Lato"/>
                <a:sym typeface="Lato"/>
              </a:rPr>
              <a:t>of another student in your class. Would you…</a:t>
            </a:r>
            <a:endParaRPr dirty="0">
              <a:latin typeface="Lato"/>
              <a:ea typeface="Lato"/>
              <a:cs typeface="Lato"/>
              <a:sym typeface="Lato"/>
            </a:endParaRPr>
          </a:p>
          <a:p>
            <a:pPr marL="0" lvl="0" indent="0" algn="l" rtl="0">
              <a:spcBef>
                <a:spcPts val="0"/>
              </a:spcBef>
              <a:spcAft>
                <a:spcPts val="0"/>
              </a:spcAft>
              <a:buClr>
                <a:schemeClr val="dk1"/>
              </a:buClr>
              <a:buSzPts val="1100"/>
              <a:buFont typeface="Arial"/>
              <a:buNone/>
            </a:pPr>
            <a:endParaRPr dirty="0">
              <a:latin typeface="Lato"/>
              <a:ea typeface="Lato"/>
              <a:cs typeface="Lato"/>
              <a:sym typeface="Lato"/>
            </a:endParaRPr>
          </a:p>
          <a:p>
            <a:pPr marL="457200" lvl="0" indent="0" algn="l" rtl="0">
              <a:spcBef>
                <a:spcPts val="0"/>
              </a:spcBef>
              <a:spcAft>
                <a:spcPts val="0"/>
              </a:spcAft>
              <a:buNone/>
            </a:pPr>
            <a:r>
              <a:rPr lang="en" b="1" dirty="0">
                <a:latin typeface="Lato"/>
                <a:ea typeface="Lato"/>
                <a:cs typeface="Lato"/>
                <a:sym typeface="Lato"/>
              </a:rPr>
              <a:t>Choice 1:</a:t>
            </a:r>
            <a:r>
              <a:rPr lang="en" dirty="0">
                <a:latin typeface="Lato"/>
                <a:ea typeface="Lato"/>
                <a:cs typeface="Lato"/>
                <a:sym typeface="Lato"/>
              </a:rPr>
              <a:t> …report what you saw to your teacher? You know your friend may be mad, but the student in your class now doesn’t have money for lunch.</a:t>
            </a:r>
            <a:endParaRPr dirty="0">
              <a:latin typeface="Lato"/>
              <a:ea typeface="Lato"/>
              <a:cs typeface="Lato"/>
              <a:sym typeface="Lato"/>
            </a:endParaRPr>
          </a:p>
          <a:p>
            <a:pPr marL="457200" lvl="0" indent="0" algn="l" rtl="0">
              <a:spcBef>
                <a:spcPts val="0"/>
              </a:spcBef>
              <a:spcAft>
                <a:spcPts val="0"/>
              </a:spcAft>
              <a:buClr>
                <a:schemeClr val="dk1"/>
              </a:buClr>
              <a:buSzPts val="1100"/>
              <a:buFont typeface="Arial"/>
              <a:buNone/>
            </a:pPr>
            <a:endParaRPr dirty="0">
              <a:latin typeface="Lato"/>
              <a:ea typeface="Lato"/>
              <a:cs typeface="Lato"/>
              <a:sym typeface="Lato"/>
            </a:endParaRPr>
          </a:p>
          <a:p>
            <a:pPr marL="457200" lvl="0" indent="0" algn="l" rtl="0">
              <a:spcBef>
                <a:spcPts val="0"/>
              </a:spcBef>
              <a:spcAft>
                <a:spcPts val="0"/>
              </a:spcAft>
              <a:buNone/>
            </a:pPr>
            <a:r>
              <a:rPr lang="en" b="1" dirty="0">
                <a:latin typeface="Lato"/>
                <a:ea typeface="Lato"/>
                <a:cs typeface="Lato"/>
                <a:sym typeface="Lato"/>
              </a:rPr>
              <a:t>Choice 2:</a:t>
            </a:r>
            <a:r>
              <a:rPr lang="en" dirty="0">
                <a:latin typeface="Lato"/>
                <a:ea typeface="Lato"/>
                <a:cs typeface="Lato"/>
                <a:sym typeface="Lato"/>
              </a:rPr>
              <a:t> …not say anything? You weren’t the one who stole the money.</a:t>
            </a:r>
            <a:endParaRPr dirty="0">
              <a:latin typeface="Lato"/>
              <a:ea typeface="Lato"/>
              <a:cs typeface="Lato"/>
              <a:sym typeface="Lato"/>
            </a:endParaRPr>
          </a:p>
        </p:txBody>
      </p:sp>
      <p:sp>
        <p:nvSpPr>
          <p:cNvPr id="60" name="Google Shape;60;p13"/>
          <p:cNvSpPr txBox="1"/>
          <p:nvPr/>
        </p:nvSpPr>
        <p:spPr>
          <a:xfrm>
            <a:off x="918150" y="1563000"/>
            <a:ext cx="59811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i="1">
                <a:latin typeface="Lato"/>
                <a:ea typeface="Lato"/>
                <a:cs typeface="Lato"/>
                <a:sym typeface="Lato"/>
              </a:rPr>
              <a:t>Read these scenarios to your class. Students are to choose what they would do for each scenario and go to the corresponding side of the room—1 or 2.</a:t>
            </a:r>
            <a:endParaRPr i="1">
              <a:latin typeface="Lato"/>
              <a:ea typeface="Lato"/>
              <a:cs typeface="Lato"/>
              <a:sym typeface="Lato"/>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343</Words>
  <Application>Microsoft Office PowerPoint</Application>
  <PresentationFormat>Custom</PresentationFormat>
  <Paragraphs>21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Lato</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Jeremy Siegal</cp:lastModifiedBy>
  <cp:revision>2</cp:revision>
  <dcterms:modified xsi:type="dcterms:W3CDTF">2023-01-09T21:55:04Z</dcterms:modified>
</cp:coreProperties>
</file>