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A98E109-78F5-49DE-BD98-BF28F3F55309}">
  <a:tblStyle styleId="{3A98E109-78F5-49DE-BD98-BF28F3F5530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4" d="100"/>
          <a:sy n="84" d="100"/>
        </p:scale>
        <p:origin x="1134" y="-174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THIRD - FIFTH GRADE  | EMPATHY</a:t>
            </a:r>
            <a:endParaRPr sz="1100" b="1">
              <a:solidFill>
                <a:schemeClr val="lt1"/>
              </a:solidFill>
              <a:latin typeface="Lato"/>
              <a:ea typeface="Lato"/>
              <a:cs typeface="Lato"/>
              <a:sym typeface="Lato"/>
            </a:endParaRPr>
          </a:p>
        </p:txBody>
      </p:sp>
      <p:sp>
        <p:nvSpPr>
          <p:cNvPr id="58" name="Google Shape;58;p13"/>
          <p:cNvSpPr txBox="1"/>
          <p:nvPr/>
        </p:nvSpPr>
        <p:spPr>
          <a:xfrm>
            <a:off x="389400" y="711475"/>
            <a:ext cx="7038600" cy="684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EMPATHY SCENARIO CARDS</a:t>
            </a:r>
            <a:endParaRPr sz="4100">
              <a:latin typeface="Lato"/>
              <a:ea typeface="Lato"/>
              <a:cs typeface="Lato"/>
              <a:sym typeface="Lato"/>
            </a:endParaRPr>
          </a:p>
        </p:txBody>
      </p:sp>
      <p:graphicFrame>
        <p:nvGraphicFramePr>
          <p:cNvPr id="59" name="Google Shape;59;p13"/>
          <p:cNvGraphicFramePr/>
          <p:nvPr>
            <p:extLst>
              <p:ext uri="{D42A27DB-BD31-4B8C-83A1-F6EECF244321}">
                <p14:modId xmlns:p14="http://schemas.microsoft.com/office/powerpoint/2010/main" val="3974413438"/>
              </p:ext>
            </p:extLst>
          </p:nvPr>
        </p:nvGraphicFramePr>
        <p:xfrm>
          <a:off x="821600" y="1486850"/>
          <a:ext cx="6174175" cy="7863760"/>
        </p:xfrm>
        <a:graphic>
          <a:graphicData uri="http://schemas.openxmlformats.org/drawingml/2006/table">
            <a:tbl>
              <a:tblPr>
                <a:noFill/>
                <a:tableStyleId>{3A98E109-78F5-49DE-BD98-BF28F3F55309}</a:tableStyleId>
              </a:tblPr>
              <a:tblGrid>
                <a:gridCol w="6174175">
                  <a:extLst>
                    <a:ext uri="{9D8B030D-6E8A-4147-A177-3AD203B41FA5}">
                      <a16:colId xmlns:a16="http://schemas.microsoft.com/office/drawing/2014/main" val="20000"/>
                    </a:ext>
                  </a:extLst>
                </a:gridCol>
              </a:tblGrid>
              <a:tr h="802550">
                <a:tc>
                  <a:txBody>
                    <a:bodyPr/>
                    <a:lstStyle/>
                    <a:p>
                      <a:pPr marL="0" lvl="0" indent="0" algn="l" rtl="0">
                        <a:spcBef>
                          <a:spcPts val="0"/>
                        </a:spcBef>
                        <a:spcAft>
                          <a:spcPts val="0"/>
                        </a:spcAft>
                        <a:buNone/>
                      </a:pPr>
                      <a:r>
                        <a:rPr lang="en" sz="1350" dirty="0">
                          <a:latin typeface="Lato"/>
                          <a:ea typeface="Lato"/>
                          <a:cs typeface="Lato"/>
                          <a:sym typeface="Lato"/>
                        </a:rPr>
                        <a:t>Your best friend, Sara, is jealous of the new friend you have made, Leah. One day during the carpool line, Sara begins to snicker and make mean comments about the car Leah’s mum drives. Leah overhears and is embarrassed; you know Leila’s mum lost her job. What should you do?</a:t>
                      </a:r>
                      <a:endParaRPr sz="1350" dirty="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0"/>
                  </a:ext>
                </a:extLst>
              </a:tr>
              <a:tr h="1324375">
                <a:tc>
                  <a:txBody>
                    <a:bodyPr/>
                    <a:lstStyle/>
                    <a:p>
                      <a:pPr marL="0" lvl="0" indent="0" algn="l" rtl="0">
                        <a:spcBef>
                          <a:spcPts val="0"/>
                        </a:spcBef>
                        <a:spcAft>
                          <a:spcPts val="0"/>
                        </a:spcAft>
                        <a:buNone/>
                      </a:pPr>
                      <a:r>
                        <a:rPr lang="en" sz="1350" dirty="0">
                          <a:latin typeface="Lato"/>
                          <a:ea typeface="Lato"/>
                          <a:cs typeface="Lato"/>
                          <a:sym typeface="Lato"/>
                        </a:rPr>
                        <a:t>Your best friend, Matt, has started to make fun of Chris for being a slow reader. At first you thought it was funny, but Matt’s comments to Chris have become meaner. In fact, Chris is embarrassed now to read aloud to the class, and he puts his head down whenever he is called on to answer a question. Other students in the class still think Matt’s comments and sneers are funny when Chris has to read. What should you do?</a:t>
                      </a:r>
                      <a:endParaRPr sz="1350" dirty="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1"/>
                  </a:ext>
                </a:extLst>
              </a:tr>
              <a:tr h="538175">
                <a:tc>
                  <a:txBody>
                    <a:bodyPr/>
                    <a:lstStyle/>
                    <a:p>
                      <a:pPr marL="0" lvl="0" indent="0" algn="l" rtl="0">
                        <a:spcBef>
                          <a:spcPts val="0"/>
                        </a:spcBef>
                        <a:spcAft>
                          <a:spcPts val="0"/>
                        </a:spcAft>
                        <a:buNone/>
                      </a:pPr>
                      <a:r>
                        <a:rPr lang="en" sz="1350" dirty="0">
                          <a:latin typeface="Lato"/>
                          <a:ea typeface="Lato"/>
                          <a:cs typeface="Lato"/>
                          <a:sym typeface="Lato"/>
                        </a:rPr>
                        <a:t>A bully at school and several of his friends are surrounding a student at lunch. They are making fun of his dirty shoes. What should you do? </a:t>
                      </a:r>
                      <a:endParaRPr sz="1350" dirty="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2"/>
                  </a:ext>
                </a:extLst>
              </a:tr>
              <a:tr h="529000">
                <a:tc>
                  <a:txBody>
                    <a:bodyPr/>
                    <a:lstStyle/>
                    <a:p>
                      <a:pPr marL="0" lvl="0" indent="0" algn="l" rtl="0">
                        <a:spcBef>
                          <a:spcPts val="0"/>
                        </a:spcBef>
                        <a:spcAft>
                          <a:spcPts val="0"/>
                        </a:spcAft>
                        <a:buNone/>
                      </a:pPr>
                      <a:r>
                        <a:rPr lang="en" sz="1350" dirty="0">
                          <a:latin typeface="Lato"/>
                          <a:ea typeface="Lato"/>
                          <a:cs typeface="Lato"/>
                          <a:sym typeface="Lato"/>
                        </a:rPr>
                        <a:t>Children are picking teams for a basketball game during PE. Two students are left, but the captains don’t want to pick them. What should you do?</a:t>
                      </a:r>
                      <a:endParaRPr sz="1350" dirty="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3"/>
                  </a:ext>
                </a:extLst>
              </a:tr>
              <a:tr h="400275">
                <a:tc>
                  <a:txBody>
                    <a:bodyPr/>
                    <a:lstStyle/>
                    <a:p>
                      <a:pPr marL="0" lvl="0" indent="0" algn="l" rtl="0">
                        <a:spcBef>
                          <a:spcPts val="0"/>
                        </a:spcBef>
                        <a:spcAft>
                          <a:spcPts val="0"/>
                        </a:spcAft>
                        <a:buNone/>
                      </a:pPr>
                      <a:r>
                        <a:rPr lang="en" sz="1350">
                          <a:latin typeface="Lato"/>
                          <a:ea typeface="Lato"/>
                          <a:cs typeface="Lato"/>
                          <a:sym typeface="Lato"/>
                        </a:rPr>
                        <a:t>Shane </a:t>
                      </a:r>
                      <a:r>
                        <a:rPr lang="en" sz="1350" dirty="0">
                          <a:latin typeface="Lato"/>
                          <a:ea typeface="Lato"/>
                          <a:cs typeface="Lato"/>
                          <a:sym typeface="Lato"/>
                        </a:rPr>
                        <a:t>is having a birthday party. The whole class is invited except for one student. What should you do? </a:t>
                      </a:r>
                      <a:endParaRPr sz="1350" dirty="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4"/>
                  </a:ext>
                </a:extLst>
              </a:tr>
              <a:tr h="423925">
                <a:tc>
                  <a:txBody>
                    <a:bodyPr/>
                    <a:lstStyle/>
                    <a:p>
                      <a:pPr marL="0" lvl="0" indent="0" algn="l" rtl="0">
                        <a:spcBef>
                          <a:spcPts val="0"/>
                        </a:spcBef>
                        <a:spcAft>
                          <a:spcPts val="0"/>
                        </a:spcAft>
                        <a:buNone/>
                      </a:pPr>
                      <a:r>
                        <a:rPr lang="en" sz="1350">
                          <a:latin typeface="Lato"/>
                          <a:ea typeface="Lato"/>
                          <a:cs typeface="Lato"/>
                          <a:sym typeface="Lato"/>
                        </a:rPr>
                        <a:t>A new student comes into your classroom with big glasses. Some of the other kids in the class start to laugh. At lunch, he sits by himself. What should you do?</a:t>
                      </a:r>
                      <a:endParaRPr sz="135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5"/>
                  </a:ext>
                </a:extLst>
              </a:tr>
              <a:tr h="633600">
                <a:tc>
                  <a:txBody>
                    <a:bodyPr/>
                    <a:lstStyle/>
                    <a:p>
                      <a:pPr marL="0" lvl="0" indent="0" algn="l" rtl="0">
                        <a:spcBef>
                          <a:spcPts val="0"/>
                        </a:spcBef>
                        <a:spcAft>
                          <a:spcPts val="0"/>
                        </a:spcAft>
                        <a:buNone/>
                      </a:pPr>
                      <a:r>
                        <a:rPr lang="en" sz="1350">
                          <a:latin typeface="Lato"/>
                          <a:ea typeface="Lato"/>
                          <a:cs typeface="Lato"/>
                          <a:sym typeface="Lato"/>
                        </a:rPr>
                        <a:t>A message making fun of a classmate has been sent to you and other students in your class.  The classmate who is being made fun of does not know about the secret group message. What should you do?</a:t>
                      </a:r>
                      <a:endParaRPr sz="135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6"/>
                  </a:ext>
                </a:extLst>
              </a:tr>
              <a:tr h="554625">
                <a:tc>
                  <a:txBody>
                    <a:bodyPr/>
                    <a:lstStyle/>
                    <a:p>
                      <a:pPr marL="0" lvl="0" indent="0" algn="l" rtl="0">
                        <a:spcBef>
                          <a:spcPts val="0"/>
                        </a:spcBef>
                        <a:spcAft>
                          <a:spcPts val="0"/>
                        </a:spcAft>
                        <a:buNone/>
                      </a:pPr>
                      <a:r>
                        <a:rPr lang="en" sz="1350" dirty="0">
                          <a:latin typeface="Lato"/>
                          <a:ea typeface="Lato"/>
                          <a:cs typeface="Lato"/>
                          <a:sym typeface="Lato"/>
                        </a:rPr>
                        <a:t>Kayla got a new haircut, and the hairdresser accidentally cut her hair shorter than she wanted it. All of your friends are saying she looks like a boy. Kayla is upset. What should you do?</a:t>
                      </a:r>
                      <a:endParaRPr sz="1350" dirty="0">
                        <a:latin typeface="Lato"/>
                        <a:ea typeface="Lato"/>
                        <a:cs typeface="Lato"/>
                        <a:sym typeface="Lato"/>
                      </a:endParaRP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7"/>
                  </a:ext>
                </a:extLst>
              </a:tr>
            </a:tbl>
          </a:graphicData>
        </a:graphic>
      </p:graphicFrame>
      <p:sp>
        <p:nvSpPr>
          <p:cNvPr id="60" name="Google Shape;60;p13"/>
          <p:cNvSpPr txBox="1"/>
          <p:nvPr/>
        </p:nvSpPr>
        <p:spPr>
          <a:xfrm rot="10800000">
            <a:off x="6843375" y="1223700"/>
            <a:ext cx="358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200"/>
              <a:t>✂</a:t>
            </a:r>
            <a:endParaRPr sz="22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2023-01-09T21:48:55Z</dcterms:modified>
</cp:coreProperties>
</file>