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7772400" cy="10058400"/>
  <p:notesSz cx="6858000" cy="9144000"/>
  <p:embeddedFontLst>
    <p:embeddedFont>
      <p:font typeface="Lato" panose="020F0502020204030203"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A27A392-9B70-4A49-B4CB-790CA4517801}">
  <a:tblStyle styleId="{EA27A392-9B70-4A49-B4CB-790CA451780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9" d="100"/>
          <a:sy n="69" d="100"/>
        </p:scale>
        <p:origin x="1494" y="4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253b491881_0_3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253b491881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253b491881_0_6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253b491881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253b491881_0_7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253b491881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253b491881_0_9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253b491881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253b491881_0_10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253b491881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253b491881_0_11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253b491881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253b491881_0_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253b491881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253b491881_0_1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253b49188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253b491881_0_2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253b491881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GATHERING INFORMATION</a:t>
            </a:r>
            <a:endParaRPr sz="1100" b="1">
              <a:solidFill>
                <a:schemeClr val="lt1"/>
              </a:solidFill>
              <a:latin typeface="Lato"/>
              <a:ea typeface="Lato"/>
              <a:cs typeface="Lato"/>
              <a:sym typeface="Lato"/>
            </a:endParaRPr>
          </a:p>
        </p:txBody>
      </p:sp>
      <p:sp>
        <p:nvSpPr>
          <p:cNvPr id="58" name="Google Shape;58;p13"/>
          <p:cNvSpPr txBox="1"/>
          <p:nvPr/>
        </p:nvSpPr>
        <p:spPr>
          <a:xfrm>
            <a:off x="918275" y="717667"/>
            <a:ext cx="5981100" cy="1082317"/>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US" sz="3100" dirty="0">
                <a:solidFill>
                  <a:schemeClr val="dk1"/>
                </a:solidFill>
                <a:latin typeface="Lato"/>
                <a:ea typeface="Lato"/>
                <a:cs typeface="Lato"/>
                <a:sym typeface="Lato"/>
              </a:rPr>
              <a:t>PLANET EXPLORATION</a:t>
            </a:r>
            <a:endParaRPr sz="3100" dirty="0">
              <a:solidFill>
                <a:schemeClr val="dk1"/>
              </a:solidFill>
              <a:latin typeface="Lato"/>
              <a:ea typeface="Lato"/>
              <a:cs typeface="Lato"/>
              <a:sym typeface="Lato"/>
            </a:endParaRPr>
          </a:p>
          <a:p>
            <a:pPr marL="0" lvl="0" indent="0" algn="ctr" rtl="0">
              <a:lnSpc>
                <a:spcPct val="100000"/>
              </a:lnSpc>
              <a:spcBef>
                <a:spcPts val="500"/>
              </a:spcBef>
              <a:spcAft>
                <a:spcPts val="0"/>
              </a:spcAft>
              <a:buNone/>
            </a:pPr>
            <a:r>
              <a:rPr lang="en" sz="1900" dirty="0">
                <a:solidFill>
                  <a:schemeClr val="dk1"/>
                </a:solidFill>
                <a:latin typeface="Lato"/>
                <a:ea typeface="Lato"/>
                <a:cs typeface="Lato"/>
                <a:sym typeface="Lato"/>
              </a:rPr>
              <a:t>HIDDEN BIOGRAPHIES</a:t>
            </a:r>
            <a:endParaRPr sz="1900" dirty="0">
              <a:solidFill>
                <a:schemeClr val="dk1"/>
              </a:solidFill>
              <a:latin typeface="Lato"/>
              <a:ea typeface="Lato"/>
              <a:cs typeface="Lato"/>
              <a:sym typeface="Lato"/>
            </a:endParaRPr>
          </a:p>
        </p:txBody>
      </p:sp>
      <p:sp>
        <p:nvSpPr>
          <p:cNvPr id="59" name="Google Shape;59;p13"/>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Lato"/>
                <a:ea typeface="Lato"/>
                <a:cs typeface="Lato"/>
                <a:sym typeface="Lato"/>
              </a:rPr>
              <a:t>INSTRUCTIONS:</a:t>
            </a:r>
            <a:endParaRPr sz="1300" b="1">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300" b="1">
              <a:latin typeface="Lato"/>
              <a:ea typeface="Lato"/>
              <a:cs typeface="Lato"/>
              <a:sym typeface="Lato"/>
            </a:endParaRPr>
          </a:p>
          <a:p>
            <a:pPr marL="0" lvl="0" indent="0" algn="l" rtl="0">
              <a:spcBef>
                <a:spcPts val="0"/>
              </a:spcBef>
              <a:spcAft>
                <a:spcPts val="0"/>
              </a:spcAft>
              <a:buNone/>
            </a:pPr>
            <a:r>
              <a:rPr lang="en" sz="1300" b="1">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sz="1300" b="1">
              <a:latin typeface="Lato"/>
              <a:ea typeface="Lato"/>
              <a:cs typeface="Lato"/>
              <a:sym typeface="Lato"/>
            </a:endParaRPr>
          </a:p>
        </p:txBody>
      </p:sp>
      <p:sp>
        <p:nvSpPr>
          <p:cNvPr id="60" name="Google Shape;60;p13"/>
          <p:cNvSpPr txBox="1"/>
          <p:nvPr/>
        </p:nvSpPr>
        <p:spPr>
          <a:xfrm>
            <a:off x="993850" y="3958250"/>
            <a:ext cx="5905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600" b="1" dirty="0">
                <a:latin typeface="Lato"/>
                <a:ea typeface="Lato"/>
                <a:cs typeface="Lato"/>
                <a:sym typeface="Lato"/>
              </a:rPr>
              <a:t>BOOKKEEPER, 31 YEARS OLD</a:t>
            </a:r>
            <a:endParaRPr sz="1600" b="1"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b="1" dirty="0">
                <a:latin typeface="Lato"/>
                <a:ea typeface="Lato"/>
                <a:cs typeface="Lato"/>
                <a:sym typeface="Lato"/>
              </a:rPr>
              <a:t>Hidden Biography</a:t>
            </a:r>
            <a:endParaRPr sz="12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You have invented a machine that converts any plant into fuel. You love sports of all kinds. You are an excellent fisherman. You are a convicted felon.</a:t>
            </a:r>
            <a:endParaRPr dirty="0"/>
          </a:p>
        </p:txBody>
      </p:sp>
      <p:graphicFrame>
        <p:nvGraphicFramePr>
          <p:cNvPr id="61" name="Google Shape;61;p13"/>
          <p:cNvGraphicFramePr/>
          <p:nvPr/>
        </p:nvGraphicFramePr>
        <p:xfrm>
          <a:off x="1012900" y="55135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n" sz="1600" b="1" dirty="0">
                          <a:latin typeface="Lato"/>
                          <a:ea typeface="Lato"/>
                          <a:cs typeface="Lato"/>
                          <a:sym typeface="Lato"/>
                        </a:rPr>
                        <a:t>NOTES</a:t>
                      </a:r>
                      <a:r>
                        <a:rPr lang="en" b="1" dirty="0">
                          <a:latin typeface="Lato"/>
                          <a:ea typeface="Lato"/>
                          <a:cs typeface="Lato"/>
                          <a:sym typeface="Lato"/>
                        </a:rPr>
                        <a:t>:</a:t>
                      </a:r>
                      <a:endParaRPr b="1" dirty="0">
                        <a:latin typeface="Lato"/>
                        <a:ea typeface="Lato"/>
                        <a:cs typeface="Lato"/>
                        <a:sym typeface="La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2"/>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3" name="Google Shape;163;p22"/>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64" name="Google Shape;164;p22"/>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165" name="Google Shape;165;p22"/>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GATHERING INFORMATION</a:t>
            </a:r>
            <a:endParaRPr sz="1100" b="1">
              <a:solidFill>
                <a:schemeClr val="lt1"/>
              </a:solidFill>
              <a:latin typeface="Lato"/>
              <a:ea typeface="Lato"/>
              <a:cs typeface="Lato"/>
              <a:sym typeface="Lato"/>
            </a:endParaRPr>
          </a:p>
        </p:txBody>
      </p:sp>
      <p:sp>
        <p:nvSpPr>
          <p:cNvPr id="166" name="Google Shape;166;p22"/>
          <p:cNvSpPr txBox="1"/>
          <p:nvPr/>
        </p:nvSpPr>
        <p:spPr>
          <a:xfrm>
            <a:off x="918275" y="717667"/>
            <a:ext cx="5981100" cy="1082317"/>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US" sz="3100" dirty="0">
                <a:solidFill>
                  <a:schemeClr val="dk1"/>
                </a:solidFill>
                <a:latin typeface="Lato"/>
                <a:ea typeface="Lato"/>
                <a:cs typeface="Lato"/>
                <a:sym typeface="Lato"/>
              </a:rPr>
              <a:t>PLANET EXPLORATION</a:t>
            </a:r>
          </a:p>
          <a:p>
            <a:pPr marL="0" lvl="0" indent="0" algn="ctr" rtl="0">
              <a:lnSpc>
                <a:spcPct val="100000"/>
              </a:lnSpc>
              <a:spcBef>
                <a:spcPts val="500"/>
              </a:spcBef>
              <a:spcAft>
                <a:spcPts val="0"/>
              </a:spcAft>
              <a:buNone/>
            </a:pPr>
            <a:r>
              <a:rPr lang="en" sz="1900" dirty="0">
                <a:solidFill>
                  <a:schemeClr val="dk1"/>
                </a:solidFill>
                <a:latin typeface="Lato"/>
                <a:ea typeface="Lato"/>
                <a:cs typeface="Lato"/>
                <a:sym typeface="Lato"/>
              </a:rPr>
              <a:t>HIDDEN BIOGRAPHIES</a:t>
            </a:r>
            <a:endParaRPr sz="1900" dirty="0">
              <a:solidFill>
                <a:schemeClr val="dk1"/>
              </a:solidFill>
              <a:latin typeface="Lato"/>
              <a:ea typeface="Lato"/>
              <a:cs typeface="Lato"/>
              <a:sym typeface="Lato"/>
            </a:endParaRPr>
          </a:p>
        </p:txBody>
      </p:sp>
      <p:sp>
        <p:nvSpPr>
          <p:cNvPr id="167" name="Google Shape;167;p22"/>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Lato"/>
                <a:ea typeface="Lato"/>
                <a:cs typeface="Lato"/>
                <a:sym typeface="Lato"/>
              </a:rPr>
              <a:t>INSTRUCTIONS:</a:t>
            </a:r>
            <a:endParaRPr sz="1300" b="1">
              <a:latin typeface="Lato"/>
              <a:ea typeface="Lato"/>
              <a:cs typeface="Lato"/>
              <a:sym typeface="Lato"/>
            </a:endParaRP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n" sz="1300" b="1">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sz="1300" b="1">
              <a:latin typeface="Lato"/>
              <a:ea typeface="Lato"/>
              <a:cs typeface="Lato"/>
              <a:sym typeface="Lato"/>
            </a:endParaRPr>
          </a:p>
        </p:txBody>
      </p:sp>
      <p:sp>
        <p:nvSpPr>
          <p:cNvPr id="168" name="Google Shape;168;p22"/>
          <p:cNvSpPr txBox="1"/>
          <p:nvPr/>
        </p:nvSpPr>
        <p:spPr>
          <a:xfrm>
            <a:off x="917650" y="3958250"/>
            <a:ext cx="5905500" cy="153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latin typeface="Lato"/>
                <a:ea typeface="Lato"/>
                <a:cs typeface="Lato"/>
                <a:sym typeface="Lato"/>
              </a:rPr>
              <a:t>FIREFIGHTER</a:t>
            </a:r>
            <a:endParaRPr sz="1600" b="1">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n" sz="1200" b="1">
                <a:latin typeface="Lato"/>
                <a:ea typeface="Lato"/>
                <a:cs typeface="Lato"/>
                <a:sym typeface="Lato"/>
              </a:rPr>
              <a:t>Hidden Biography</a:t>
            </a:r>
            <a:endParaRPr sz="1200" b="1">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You are a health fanatic and very strong. You are known to be very helpful to people who know you. You recently won an award for a program you created for children  experiencing homelessness.</a:t>
            </a:r>
            <a:endParaRPr/>
          </a:p>
        </p:txBody>
      </p:sp>
      <p:graphicFrame>
        <p:nvGraphicFramePr>
          <p:cNvPr id="169" name="Google Shape;169;p22"/>
          <p:cNvGraphicFramePr/>
          <p:nvPr/>
        </p:nvGraphicFramePr>
        <p:xfrm>
          <a:off x="936700" y="55135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n" sz="1600" b="1">
                          <a:latin typeface="Lato"/>
                          <a:ea typeface="Lato"/>
                          <a:cs typeface="Lato"/>
                          <a:sym typeface="Lato"/>
                        </a:rPr>
                        <a:t>NOTES</a:t>
                      </a:r>
                      <a:r>
                        <a:rPr lang="en" b="1">
                          <a:latin typeface="Lato"/>
                          <a:ea typeface="Lato"/>
                          <a:cs typeface="Lato"/>
                          <a:sym typeface="Lato"/>
                        </a:rPr>
                        <a:t>:</a:t>
                      </a:r>
                      <a:endParaRPr b="1">
                        <a:latin typeface="Lato"/>
                        <a:ea typeface="Lato"/>
                        <a:cs typeface="Lato"/>
                        <a:sym typeface="La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 name="Google Shape;67;p14"/>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68" name="Google Shape;68;p14"/>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69" name="Google Shape;69;p14"/>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GATHERING INFORMATION</a:t>
            </a:r>
            <a:endParaRPr sz="1100" b="1">
              <a:solidFill>
                <a:schemeClr val="lt1"/>
              </a:solidFill>
              <a:latin typeface="Lato"/>
              <a:ea typeface="Lato"/>
              <a:cs typeface="Lato"/>
              <a:sym typeface="Lato"/>
            </a:endParaRPr>
          </a:p>
        </p:txBody>
      </p:sp>
      <p:sp>
        <p:nvSpPr>
          <p:cNvPr id="70" name="Google Shape;70;p14"/>
          <p:cNvSpPr txBox="1"/>
          <p:nvPr/>
        </p:nvSpPr>
        <p:spPr>
          <a:xfrm>
            <a:off x="918275" y="717667"/>
            <a:ext cx="5981100" cy="1082317"/>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US" sz="3100" dirty="0">
                <a:solidFill>
                  <a:schemeClr val="dk1"/>
                </a:solidFill>
                <a:latin typeface="Lato"/>
                <a:ea typeface="Lato"/>
                <a:cs typeface="Lato"/>
                <a:sym typeface="Lato"/>
              </a:rPr>
              <a:t>PLANET EXPLORATION</a:t>
            </a:r>
          </a:p>
          <a:p>
            <a:pPr marL="0" lvl="0" indent="0" algn="ctr" rtl="0">
              <a:lnSpc>
                <a:spcPct val="100000"/>
              </a:lnSpc>
              <a:spcBef>
                <a:spcPts val="500"/>
              </a:spcBef>
              <a:spcAft>
                <a:spcPts val="0"/>
              </a:spcAft>
              <a:buNone/>
            </a:pPr>
            <a:r>
              <a:rPr lang="en" sz="1900" dirty="0">
                <a:solidFill>
                  <a:schemeClr val="dk1"/>
                </a:solidFill>
                <a:latin typeface="Lato"/>
                <a:ea typeface="Lato"/>
                <a:cs typeface="Lato"/>
                <a:sym typeface="Lato"/>
              </a:rPr>
              <a:t>HIDDEN BIOGRAPHIES</a:t>
            </a:r>
            <a:endParaRPr sz="1900" dirty="0">
              <a:solidFill>
                <a:schemeClr val="dk1"/>
              </a:solidFill>
              <a:latin typeface="Lato"/>
              <a:ea typeface="Lato"/>
              <a:cs typeface="Lato"/>
              <a:sym typeface="Lato"/>
            </a:endParaRPr>
          </a:p>
        </p:txBody>
      </p:sp>
      <p:sp>
        <p:nvSpPr>
          <p:cNvPr id="71" name="Google Shape;71;p14"/>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Lato"/>
                <a:ea typeface="Lato"/>
                <a:cs typeface="Lato"/>
                <a:sym typeface="Lato"/>
              </a:rPr>
              <a:t>INSTRUCTIONS:</a:t>
            </a:r>
            <a:endParaRPr sz="1300" b="1">
              <a:latin typeface="Lato"/>
              <a:ea typeface="Lato"/>
              <a:cs typeface="Lato"/>
              <a:sym typeface="Lato"/>
            </a:endParaRP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n" sz="1300" b="1">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sz="1300" b="1">
              <a:latin typeface="Lato"/>
              <a:ea typeface="Lato"/>
              <a:cs typeface="Lato"/>
              <a:sym typeface="Lato"/>
            </a:endParaRPr>
          </a:p>
        </p:txBody>
      </p:sp>
      <p:sp>
        <p:nvSpPr>
          <p:cNvPr id="72" name="Google Shape;72;p14"/>
          <p:cNvSpPr txBox="1"/>
          <p:nvPr/>
        </p:nvSpPr>
        <p:spPr>
          <a:xfrm>
            <a:off x="917650" y="3958250"/>
            <a:ext cx="5905500" cy="172351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dirty="0">
                <a:latin typeface="Lato"/>
                <a:ea typeface="Lato"/>
                <a:cs typeface="Lato"/>
                <a:sym typeface="Lato"/>
              </a:rPr>
              <a:t>SECOND-YEAR MEDICAL STUDENT</a:t>
            </a:r>
            <a:endParaRPr sz="16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b="1" dirty="0">
                <a:latin typeface="Lato"/>
                <a:ea typeface="Lato"/>
                <a:cs typeface="Lato"/>
                <a:sym typeface="Lato"/>
              </a:rPr>
              <a:t>Hidden Biography</a:t>
            </a:r>
            <a:endParaRPr sz="12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Despite being a gifted student, you have learned that you will be expelled because you fell behind in your studies due to time spent on political activities. Without being enrolled in university you will lose government subsidy. You are an excellent sculptor and artist.</a:t>
            </a:r>
            <a:endParaRPr dirty="0"/>
          </a:p>
        </p:txBody>
      </p:sp>
      <p:graphicFrame>
        <p:nvGraphicFramePr>
          <p:cNvPr id="73" name="Google Shape;73;p14"/>
          <p:cNvGraphicFramePr/>
          <p:nvPr/>
        </p:nvGraphicFramePr>
        <p:xfrm>
          <a:off x="936700" y="56659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n" sz="1600" b="1" dirty="0">
                          <a:latin typeface="Lato"/>
                          <a:ea typeface="Lato"/>
                          <a:cs typeface="Lato"/>
                          <a:sym typeface="Lato"/>
                        </a:rPr>
                        <a:t>NOTES</a:t>
                      </a:r>
                      <a:r>
                        <a:rPr lang="en" b="1" dirty="0">
                          <a:latin typeface="Lato"/>
                          <a:ea typeface="Lato"/>
                          <a:cs typeface="Lato"/>
                          <a:sym typeface="Lato"/>
                        </a:rPr>
                        <a:t>:</a:t>
                      </a:r>
                      <a:endParaRPr b="1" dirty="0">
                        <a:latin typeface="Lato"/>
                        <a:ea typeface="Lato"/>
                        <a:cs typeface="Lato"/>
                        <a:sym typeface="La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9" name="Google Shape;79;p15"/>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80" name="Google Shape;80;p15"/>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81" name="Google Shape;81;p15"/>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GATHERING INFORMATION</a:t>
            </a:r>
            <a:endParaRPr sz="1100" b="1">
              <a:solidFill>
                <a:schemeClr val="lt1"/>
              </a:solidFill>
              <a:latin typeface="Lato"/>
              <a:ea typeface="Lato"/>
              <a:cs typeface="Lato"/>
              <a:sym typeface="Lato"/>
            </a:endParaRPr>
          </a:p>
        </p:txBody>
      </p:sp>
      <p:sp>
        <p:nvSpPr>
          <p:cNvPr id="82" name="Google Shape;82;p15"/>
          <p:cNvSpPr txBox="1"/>
          <p:nvPr/>
        </p:nvSpPr>
        <p:spPr>
          <a:xfrm>
            <a:off x="918275" y="717667"/>
            <a:ext cx="5981100" cy="1082317"/>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US" sz="3100" dirty="0">
                <a:solidFill>
                  <a:schemeClr val="dk1"/>
                </a:solidFill>
                <a:latin typeface="Lato"/>
                <a:ea typeface="Lato"/>
                <a:cs typeface="Lato"/>
                <a:sym typeface="Lato"/>
              </a:rPr>
              <a:t>PLANET EXPLORATION</a:t>
            </a:r>
          </a:p>
          <a:p>
            <a:pPr marL="0" lvl="0" indent="0" algn="ctr" rtl="0">
              <a:lnSpc>
                <a:spcPct val="100000"/>
              </a:lnSpc>
              <a:spcBef>
                <a:spcPts val="500"/>
              </a:spcBef>
              <a:spcAft>
                <a:spcPts val="0"/>
              </a:spcAft>
              <a:buNone/>
            </a:pPr>
            <a:r>
              <a:rPr lang="en" sz="1900" dirty="0">
                <a:solidFill>
                  <a:schemeClr val="dk1"/>
                </a:solidFill>
                <a:latin typeface="Lato"/>
                <a:ea typeface="Lato"/>
                <a:cs typeface="Lato"/>
                <a:sym typeface="Lato"/>
              </a:rPr>
              <a:t>HIDDEN BIOGRAPHIES</a:t>
            </a:r>
            <a:endParaRPr sz="1900" dirty="0">
              <a:solidFill>
                <a:schemeClr val="dk1"/>
              </a:solidFill>
              <a:latin typeface="Lato"/>
              <a:ea typeface="Lato"/>
              <a:cs typeface="Lato"/>
              <a:sym typeface="Lato"/>
            </a:endParaRPr>
          </a:p>
        </p:txBody>
      </p:sp>
      <p:sp>
        <p:nvSpPr>
          <p:cNvPr id="83" name="Google Shape;83;p15"/>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Lato"/>
                <a:ea typeface="Lato"/>
                <a:cs typeface="Lato"/>
                <a:sym typeface="Lato"/>
              </a:rPr>
              <a:t>INSTRUCTIONS:</a:t>
            </a:r>
            <a:endParaRPr sz="1300" b="1">
              <a:latin typeface="Lato"/>
              <a:ea typeface="Lato"/>
              <a:cs typeface="Lato"/>
              <a:sym typeface="Lato"/>
            </a:endParaRP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n" sz="1300" b="1">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sz="1300" b="1">
              <a:latin typeface="Lato"/>
              <a:ea typeface="Lato"/>
              <a:cs typeface="Lato"/>
              <a:sym typeface="Lato"/>
            </a:endParaRPr>
          </a:p>
        </p:txBody>
      </p:sp>
      <p:sp>
        <p:nvSpPr>
          <p:cNvPr id="84" name="Google Shape;84;p15"/>
          <p:cNvSpPr txBox="1"/>
          <p:nvPr/>
        </p:nvSpPr>
        <p:spPr>
          <a:xfrm>
            <a:off x="917650" y="3958250"/>
            <a:ext cx="5905500" cy="153885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dirty="0">
                <a:latin typeface="Lato"/>
                <a:ea typeface="Lato"/>
                <a:cs typeface="Lato"/>
                <a:sym typeface="Lato"/>
              </a:rPr>
              <a:t>FAMOUS HISTORIAN, 42 YEARS OLD</a:t>
            </a:r>
            <a:endParaRPr sz="16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b="1" dirty="0">
                <a:latin typeface="Lato"/>
                <a:ea typeface="Lato"/>
                <a:cs typeface="Lato"/>
                <a:sym typeface="Lato"/>
              </a:rPr>
              <a:t>Hidden Biography</a:t>
            </a:r>
            <a:endParaRPr sz="12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You have a photographic memory. Since you are well read, you are knowledgeable about history, carpentry, and handiwork. You are married with one child. Your partner is an influential person in parliament. </a:t>
            </a:r>
            <a:endParaRPr dirty="0"/>
          </a:p>
        </p:txBody>
      </p:sp>
      <p:graphicFrame>
        <p:nvGraphicFramePr>
          <p:cNvPr id="85" name="Google Shape;85;p15"/>
          <p:cNvGraphicFramePr/>
          <p:nvPr/>
        </p:nvGraphicFramePr>
        <p:xfrm>
          <a:off x="936700" y="56659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n" sz="1600" b="1" dirty="0">
                          <a:latin typeface="Lato"/>
                          <a:ea typeface="Lato"/>
                          <a:cs typeface="Lato"/>
                          <a:sym typeface="Lato"/>
                        </a:rPr>
                        <a:t>NOTES</a:t>
                      </a:r>
                      <a:r>
                        <a:rPr lang="en" b="1" dirty="0">
                          <a:latin typeface="Lato"/>
                          <a:ea typeface="Lato"/>
                          <a:cs typeface="Lato"/>
                          <a:sym typeface="Lato"/>
                        </a:rPr>
                        <a:t>:</a:t>
                      </a:r>
                      <a:endParaRPr b="1" dirty="0">
                        <a:latin typeface="Lato"/>
                        <a:ea typeface="Lato"/>
                        <a:cs typeface="Lato"/>
                        <a:sym typeface="La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1" name="Google Shape;91;p16"/>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92" name="Google Shape;92;p16"/>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93" name="Google Shape;93;p16"/>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GATHERING INFORMATION</a:t>
            </a:r>
            <a:endParaRPr sz="1100" b="1">
              <a:solidFill>
                <a:schemeClr val="lt1"/>
              </a:solidFill>
              <a:latin typeface="Lato"/>
              <a:ea typeface="Lato"/>
              <a:cs typeface="Lato"/>
              <a:sym typeface="Lato"/>
            </a:endParaRPr>
          </a:p>
        </p:txBody>
      </p:sp>
      <p:sp>
        <p:nvSpPr>
          <p:cNvPr id="94" name="Google Shape;94;p16"/>
          <p:cNvSpPr txBox="1"/>
          <p:nvPr/>
        </p:nvSpPr>
        <p:spPr>
          <a:xfrm>
            <a:off x="918275" y="717667"/>
            <a:ext cx="5981100" cy="1082317"/>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US" sz="3100" dirty="0">
                <a:solidFill>
                  <a:schemeClr val="dk1"/>
                </a:solidFill>
                <a:latin typeface="Lato"/>
                <a:ea typeface="Lato"/>
                <a:cs typeface="Lato"/>
                <a:sym typeface="Lato"/>
              </a:rPr>
              <a:t>PLANET EXPLORATION</a:t>
            </a:r>
          </a:p>
          <a:p>
            <a:pPr marL="0" lvl="0" indent="0" algn="ctr" rtl="0">
              <a:lnSpc>
                <a:spcPct val="100000"/>
              </a:lnSpc>
              <a:spcBef>
                <a:spcPts val="500"/>
              </a:spcBef>
              <a:spcAft>
                <a:spcPts val="0"/>
              </a:spcAft>
              <a:buNone/>
            </a:pPr>
            <a:r>
              <a:rPr lang="en" sz="1900" dirty="0">
                <a:solidFill>
                  <a:schemeClr val="dk1"/>
                </a:solidFill>
                <a:latin typeface="Lato"/>
                <a:ea typeface="Lato"/>
                <a:cs typeface="Lato"/>
                <a:sym typeface="Lato"/>
              </a:rPr>
              <a:t>HIDDEN BIOGRAPHIES</a:t>
            </a:r>
            <a:endParaRPr sz="1900" dirty="0">
              <a:solidFill>
                <a:schemeClr val="dk1"/>
              </a:solidFill>
              <a:latin typeface="Lato"/>
              <a:ea typeface="Lato"/>
              <a:cs typeface="Lato"/>
              <a:sym typeface="Lato"/>
            </a:endParaRPr>
          </a:p>
        </p:txBody>
      </p:sp>
      <p:sp>
        <p:nvSpPr>
          <p:cNvPr id="95" name="Google Shape;95;p16"/>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Lato"/>
                <a:ea typeface="Lato"/>
                <a:cs typeface="Lato"/>
                <a:sym typeface="Lato"/>
              </a:rPr>
              <a:t>INSTRUCTIONS:</a:t>
            </a:r>
            <a:endParaRPr sz="1300" b="1">
              <a:latin typeface="Lato"/>
              <a:ea typeface="Lato"/>
              <a:cs typeface="Lato"/>
              <a:sym typeface="Lato"/>
            </a:endParaRP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n" sz="1300" b="1">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sz="1300" b="1">
              <a:latin typeface="Lato"/>
              <a:ea typeface="Lato"/>
              <a:cs typeface="Lato"/>
              <a:sym typeface="Lato"/>
            </a:endParaRPr>
          </a:p>
        </p:txBody>
      </p:sp>
      <p:sp>
        <p:nvSpPr>
          <p:cNvPr id="96" name="Google Shape;96;p16"/>
          <p:cNvSpPr txBox="1"/>
          <p:nvPr/>
        </p:nvSpPr>
        <p:spPr>
          <a:xfrm>
            <a:off x="917650" y="3958250"/>
            <a:ext cx="5905500" cy="153885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b="1" dirty="0">
                <a:latin typeface="Lato"/>
                <a:ea typeface="Lato"/>
                <a:cs typeface="Lato"/>
                <a:sym typeface="Lato"/>
              </a:rPr>
              <a:t>SOCIAL MEDIA INFLUENCER</a:t>
            </a:r>
            <a:endParaRPr sz="16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b="1" dirty="0">
                <a:latin typeface="Lato"/>
                <a:ea typeface="Lato"/>
                <a:cs typeface="Lato"/>
                <a:sym typeface="Lato"/>
              </a:rPr>
              <a:t>Hidden Biography</a:t>
            </a:r>
            <a:endParaRPr sz="12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You are a social media influencer with two creative companies to your name. You hide behind the camera, as such, the general public doesn’t know you have social anxiety and don’t get along with people well.</a:t>
            </a:r>
            <a:endParaRPr dirty="0"/>
          </a:p>
        </p:txBody>
      </p:sp>
      <p:graphicFrame>
        <p:nvGraphicFramePr>
          <p:cNvPr id="97" name="Google Shape;97;p16"/>
          <p:cNvGraphicFramePr/>
          <p:nvPr/>
        </p:nvGraphicFramePr>
        <p:xfrm>
          <a:off x="936700" y="56659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n" sz="1600" b="1">
                          <a:latin typeface="Lato"/>
                          <a:ea typeface="Lato"/>
                          <a:cs typeface="Lato"/>
                          <a:sym typeface="Lato"/>
                        </a:rPr>
                        <a:t>NOTES</a:t>
                      </a:r>
                      <a:r>
                        <a:rPr lang="en" b="1">
                          <a:latin typeface="Lato"/>
                          <a:ea typeface="Lato"/>
                          <a:cs typeface="Lato"/>
                          <a:sym typeface="Lato"/>
                        </a:rPr>
                        <a:t>:</a:t>
                      </a:r>
                      <a:endParaRPr b="1">
                        <a:latin typeface="Lato"/>
                        <a:ea typeface="Lato"/>
                        <a:cs typeface="Lato"/>
                        <a:sym typeface="La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3" name="Google Shape;103;p17"/>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04" name="Google Shape;104;p17"/>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105" name="Google Shape;105;p17"/>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GATHERING INFORMATION</a:t>
            </a:r>
            <a:endParaRPr sz="1100" b="1">
              <a:solidFill>
                <a:schemeClr val="lt1"/>
              </a:solidFill>
              <a:latin typeface="Lato"/>
              <a:ea typeface="Lato"/>
              <a:cs typeface="Lato"/>
              <a:sym typeface="Lato"/>
            </a:endParaRPr>
          </a:p>
        </p:txBody>
      </p:sp>
      <p:sp>
        <p:nvSpPr>
          <p:cNvPr id="106" name="Google Shape;106;p17"/>
          <p:cNvSpPr txBox="1"/>
          <p:nvPr/>
        </p:nvSpPr>
        <p:spPr>
          <a:xfrm>
            <a:off x="918275" y="717667"/>
            <a:ext cx="5981100" cy="1082317"/>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US" sz="3100" dirty="0">
                <a:solidFill>
                  <a:schemeClr val="dk1"/>
                </a:solidFill>
                <a:latin typeface="Lato"/>
                <a:ea typeface="Lato"/>
                <a:cs typeface="Lato"/>
                <a:sym typeface="Lato"/>
              </a:rPr>
              <a:t>PLANET EXPLORATION</a:t>
            </a:r>
          </a:p>
          <a:p>
            <a:pPr marL="0" lvl="0" indent="0" algn="ctr" rtl="0">
              <a:lnSpc>
                <a:spcPct val="100000"/>
              </a:lnSpc>
              <a:spcBef>
                <a:spcPts val="500"/>
              </a:spcBef>
              <a:spcAft>
                <a:spcPts val="0"/>
              </a:spcAft>
              <a:buNone/>
            </a:pPr>
            <a:r>
              <a:rPr lang="en" sz="1900" dirty="0">
                <a:solidFill>
                  <a:schemeClr val="dk1"/>
                </a:solidFill>
                <a:latin typeface="Lato"/>
                <a:ea typeface="Lato"/>
                <a:cs typeface="Lato"/>
                <a:sym typeface="Lato"/>
              </a:rPr>
              <a:t>HIDDEN BIOGRAPHIES</a:t>
            </a:r>
            <a:endParaRPr sz="1900" dirty="0">
              <a:solidFill>
                <a:schemeClr val="dk1"/>
              </a:solidFill>
              <a:latin typeface="Lato"/>
              <a:ea typeface="Lato"/>
              <a:cs typeface="Lato"/>
              <a:sym typeface="Lato"/>
            </a:endParaRPr>
          </a:p>
        </p:txBody>
      </p:sp>
      <p:sp>
        <p:nvSpPr>
          <p:cNvPr id="107" name="Google Shape;107;p17"/>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Lato"/>
                <a:ea typeface="Lato"/>
                <a:cs typeface="Lato"/>
                <a:sym typeface="Lato"/>
              </a:rPr>
              <a:t>INSTRUCTIONS:</a:t>
            </a:r>
            <a:endParaRPr sz="1300" b="1">
              <a:latin typeface="Lato"/>
              <a:ea typeface="Lato"/>
              <a:cs typeface="Lato"/>
              <a:sym typeface="Lato"/>
            </a:endParaRP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n" sz="1300" b="1">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sz="1300" b="1">
              <a:latin typeface="Lato"/>
              <a:ea typeface="Lato"/>
              <a:cs typeface="Lato"/>
              <a:sym typeface="Lato"/>
            </a:endParaRPr>
          </a:p>
        </p:txBody>
      </p:sp>
      <p:sp>
        <p:nvSpPr>
          <p:cNvPr id="108" name="Google Shape;108;p17"/>
          <p:cNvSpPr txBox="1"/>
          <p:nvPr/>
        </p:nvSpPr>
        <p:spPr>
          <a:xfrm>
            <a:off x="917650" y="3958250"/>
            <a:ext cx="5905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dirty="0">
                <a:latin typeface="Lato"/>
                <a:ea typeface="Lato"/>
                <a:cs typeface="Lato"/>
                <a:sym typeface="Lato"/>
              </a:rPr>
              <a:t>MOVIE STAR</a:t>
            </a:r>
            <a:endParaRPr sz="16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b="1" dirty="0">
                <a:latin typeface="Lato"/>
                <a:ea typeface="Lato"/>
                <a:cs typeface="Lato"/>
                <a:sym typeface="Lato"/>
              </a:rPr>
              <a:t>Hidden Biography</a:t>
            </a:r>
            <a:endParaRPr sz="12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You are great with technology. Your first starring role in a movie is to be released in two weeks. You have written three hit songs under a stage name.</a:t>
            </a:r>
            <a:endParaRPr dirty="0"/>
          </a:p>
        </p:txBody>
      </p:sp>
      <p:graphicFrame>
        <p:nvGraphicFramePr>
          <p:cNvPr id="109" name="Google Shape;109;p17"/>
          <p:cNvGraphicFramePr/>
          <p:nvPr/>
        </p:nvGraphicFramePr>
        <p:xfrm>
          <a:off x="936700" y="56659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n" sz="1600" b="1">
                          <a:latin typeface="Lato"/>
                          <a:ea typeface="Lato"/>
                          <a:cs typeface="Lato"/>
                          <a:sym typeface="Lato"/>
                        </a:rPr>
                        <a:t>NOTES</a:t>
                      </a:r>
                      <a:r>
                        <a:rPr lang="en" b="1">
                          <a:latin typeface="Lato"/>
                          <a:ea typeface="Lato"/>
                          <a:cs typeface="Lato"/>
                          <a:sym typeface="Lato"/>
                        </a:rPr>
                        <a:t>:</a:t>
                      </a:r>
                      <a:endParaRPr b="1">
                        <a:latin typeface="Lato"/>
                        <a:ea typeface="Lato"/>
                        <a:cs typeface="Lato"/>
                        <a:sym typeface="La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5" name="Google Shape;115;p18"/>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16" name="Google Shape;116;p18"/>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117" name="Google Shape;117;p18"/>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GATHERING INFORMATION</a:t>
            </a:r>
            <a:endParaRPr sz="1100" b="1">
              <a:solidFill>
                <a:schemeClr val="lt1"/>
              </a:solidFill>
              <a:latin typeface="Lato"/>
              <a:ea typeface="Lato"/>
              <a:cs typeface="Lato"/>
              <a:sym typeface="Lato"/>
            </a:endParaRPr>
          </a:p>
        </p:txBody>
      </p:sp>
      <p:sp>
        <p:nvSpPr>
          <p:cNvPr id="118" name="Google Shape;118;p18"/>
          <p:cNvSpPr txBox="1"/>
          <p:nvPr/>
        </p:nvSpPr>
        <p:spPr>
          <a:xfrm>
            <a:off x="918275" y="717667"/>
            <a:ext cx="5981100" cy="1082317"/>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US" sz="3100" dirty="0">
                <a:solidFill>
                  <a:schemeClr val="dk1"/>
                </a:solidFill>
                <a:latin typeface="Lato"/>
                <a:ea typeface="Lato"/>
                <a:cs typeface="Lato"/>
                <a:sym typeface="Lato"/>
              </a:rPr>
              <a:t>PLANET EXPLORATION</a:t>
            </a:r>
          </a:p>
          <a:p>
            <a:pPr marL="0" lvl="0" indent="0" algn="ctr" rtl="0">
              <a:lnSpc>
                <a:spcPct val="100000"/>
              </a:lnSpc>
              <a:spcBef>
                <a:spcPts val="500"/>
              </a:spcBef>
              <a:spcAft>
                <a:spcPts val="0"/>
              </a:spcAft>
              <a:buNone/>
            </a:pPr>
            <a:r>
              <a:rPr lang="en" sz="1900" dirty="0">
                <a:solidFill>
                  <a:schemeClr val="dk1"/>
                </a:solidFill>
                <a:latin typeface="Lato"/>
                <a:ea typeface="Lato"/>
                <a:cs typeface="Lato"/>
                <a:sym typeface="Lato"/>
              </a:rPr>
              <a:t>HIDDEN BIOGRAPHIES</a:t>
            </a:r>
            <a:endParaRPr sz="1900" dirty="0">
              <a:solidFill>
                <a:schemeClr val="dk1"/>
              </a:solidFill>
              <a:latin typeface="Lato"/>
              <a:ea typeface="Lato"/>
              <a:cs typeface="Lato"/>
              <a:sym typeface="Lato"/>
            </a:endParaRPr>
          </a:p>
        </p:txBody>
      </p:sp>
      <p:sp>
        <p:nvSpPr>
          <p:cNvPr id="119" name="Google Shape;119;p18"/>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Lato"/>
                <a:ea typeface="Lato"/>
                <a:cs typeface="Lato"/>
                <a:sym typeface="Lato"/>
              </a:rPr>
              <a:t>INSTRUCTIONS:</a:t>
            </a:r>
            <a:endParaRPr sz="1300" b="1">
              <a:latin typeface="Lato"/>
              <a:ea typeface="Lato"/>
              <a:cs typeface="Lato"/>
              <a:sym typeface="Lato"/>
            </a:endParaRP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n" sz="1300" b="1">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sz="1300" b="1">
              <a:latin typeface="Lato"/>
              <a:ea typeface="Lato"/>
              <a:cs typeface="Lato"/>
              <a:sym typeface="Lato"/>
            </a:endParaRPr>
          </a:p>
        </p:txBody>
      </p:sp>
      <p:sp>
        <p:nvSpPr>
          <p:cNvPr id="120" name="Google Shape;120;p18"/>
          <p:cNvSpPr txBox="1"/>
          <p:nvPr/>
        </p:nvSpPr>
        <p:spPr>
          <a:xfrm>
            <a:off x="917650" y="3958250"/>
            <a:ext cx="5905500" cy="1354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dirty="0">
                <a:latin typeface="Lato"/>
                <a:ea typeface="Lato"/>
                <a:cs typeface="Lato"/>
                <a:sym typeface="Lato"/>
              </a:rPr>
              <a:t>BIOCHEMIST</a:t>
            </a:r>
            <a:endParaRPr sz="16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b="1" dirty="0">
                <a:latin typeface="Lato"/>
                <a:ea typeface="Lato"/>
                <a:cs typeface="Lato"/>
                <a:sym typeface="Lato"/>
              </a:rPr>
              <a:t>Hidden Biography</a:t>
            </a:r>
            <a:endParaRPr sz="12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You are antisocial. You can’t stand to be around people. You are attached to your pet dogs. You write poetry in your spare time.</a:t>
            </a:r>
            <a:endParaRPr dirty="0"/>
          </a:p>
        </p:txBody>
      </p:sp>
      <p:graphicFrame>
        <p:nvGraphicFramePr>
          <p:cNvPr id="121" name="Google Shape;121;p18"/>
          <p:cNvGraphicFramePr/>
          <p:nvPr/>
        </p:nvGraphicFramePr>
        <p:xfrm>
          <a:off x="936700" y="56659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n" sz="1600" b="1">
                          <a:latin typeface="Lato"/>
                          <a:ea typeface="Lato"/>
                          <a:cs typeface="Lato"/>
                          <a:sym typeface="Lato"/>
                        </a:rPr>
                        <a:t>NOTES</a:t>
                      </a:r>
                      <a:r>
                        <a:rPr lang="en" b="1">
                          <a:latin typeface="Lato"/>
                          <a:ea typeface="Lato"/>
                          <a:cs typeface="Lato"/>
                          <a:sym typeface="Lato"/>
                        </a:rPr>
                        <a:t>:</a:t>
                      </a:r>
                      <a:endParaRPr b="1">
                        <a:latin typeface="Lato"/>
                        <a:ea typeface="Lato"/>
                        <a:cs typeface="Lato"/>
                        <a:sym typeface="La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9"/>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7" name="Google Shape;127;p19"/>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28" name="Google Shape;128;p19"/>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129" name="Google Shape;129;p19"/>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GATHERING INFORMATION</a:t>
            </a:r>
            <a:endParaRPr sz="1100" b="1">
              <a:solidFill>
                <a:schemeClr val="lt1"/>
              </a:solidFill>
              <a:latin typeface="Lato"/>
              <a:ea typeface="Lato"/>
              <a:cs typeface="Lato"/>
              <a:sym typeface="Lato"/>
            </a:endParaRPr>
          </a:p>
        </p:txBody>
      </p:sp>
      <p:sp>
        <p:nvSpPr>
          <p:cNvPr id="130" name="Google Shape;130;p19"/>
          <p:cNvSpPr txBox="1"/>
          <p:nvPr/>
        </p:nvSpPr>
        <p:spPr>
          <a:xfrm>
            <a:off x="918275" y="717667"/>
            <a:ext cx="5981100" cy="1082317"/>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US" sz="3100" dirty="0">
                <a:solidFill>
                  <a:schemeClr val="dk1"/>
                </a:solidFill>
                <a:latin typeface="Lato"/>
                <a:ea typeface="Lato"/>
                <a:cs typeface="Lato"/>
                <a:sym typeface="Lato"/>
              </a:rPr>
              <a:t>PLANET EXPLORATION</a:t>
            </a:r>
          </a:p>
          <a:p>
            <a:pPr marL="0" lvl="0" indent="0" algn="ctr" rtl="0">
              <a:lnSpc>
                <a:spcPct val="100000"/>
              </a:lnSpc>
              <a:spcBef>
                <a:spcPts val="500"/>
              </a:spcBef>
              <a:spcAft>
                <a:spcPts val="0"/>
              </a:spcAft>
              <a:buNone/>
            </a:pPr>
            <a:r>
              <a:rPr lang="en" sz="1900" dirty="0">
                <a:solidFill>
                  <a:schemeClr val="dk1"/>
                </a:solidFill>
                <a:latin typeface="Lato"/>
                <a:ea typeface="Lato"/>
                <a:cs typeface="Lato"/>
                <a:sym typeface="Lato"/>
              </a:rPr>
              <a:t>HIDDEN BIOGRAPHIES</a:t>
            </a:r>
            <a:endParaRPr sz="1900" dirty="0">
              <a:solidFill>
                <a:schemeClr val="dk1"/>
              </a:solidFill>
              <a:latin typeface="Lato"/>
              <a:ea typeface="Lato"/>
              <a:cs typeface="Lato"/>
              <a:sym typeface="Lato"/>
            </a:endParaRPr>
          </a:p>
        </p:txBody>
      </p:sp>
      <p:sp>
        <p:nvSpPr>
          <p:cNvPr id="131" name="Google Shape;131;p19"/>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Lato"/>
                <a:ea typeface="Lato"/>
                <a:cs typeface="Lato"/>
                <a:sym typeface="Lato"/>
              </a:rPr>
              <a:t>INSTRUCTIONS:</a:t>
            </a:r>
            <a:endParaRPr sz="1300" b="1">
              <a:latin typeface="Lato"/>
              <a:ea typeface="Lato"/>
              <a:cs typeface="Lato"/>
              <a:sym typeface="Lato"/>
            </a:endParaRP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n" sz="1300" b="1">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sz="1300" b="1">
              <a:latin typeface="Lato"/>
              <a:ea typeface="Lato"/>
              <a:cs typeface="Lato"/>
              <a:sym typeface="Lato"/>
            </a:endParaRPr>
          </a:p>
        </p:txBody>
      </p:sp>
      <p:sp>
        <p:nvSpPr>
          <p:cNvPr id="132" name="Google Shape;132;p19"/>
          <p:cNvSpPr txBox="1"/>
          <p:nvPr/>
        </p:nvSpPr>
        <p:spPr>
          <a:xfrm>
            <a:off x="917650" y="3958250"/>
            <a:ext cx="5905500" cy="153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dirty="0">
                <a:latin typeface="Lato"/>
                <a:ea typeface="Lato"/>
                <a:cs typeface="Lato"/>
                <a:sym typeface="Lato"/>
              </a:rPr>
              <a:t>MEMBER OF THE CLERGY, 54 YEARS OLD</a:t>
            </a:r>
            <a:endParaRPr sz="16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b="1" dirty="0">
                <a:latin typeface="Lato"/>
                <a:ea typeface="Lato"/>
                <a:cs typeface="Lato"/>
                <a:sym typeface="Lato"/>
              </a:rPr>
              <a:t>Hidden Biography</a:t>
            </a:r>
            <a:endParaRPr sz="12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You have just learned that you have one year to live. You recently returned from a world conference on religions, where your keynote speech was widely acclaimed. You worked on an oil rig while in your youth.</a:t>
            </a:r>
            <a:endParaRPr dirty="0"/>
          </a:p>
        </p:txBody>
      </p:sp>
      <p:graphicFrame>
        <p:nvGraphicFramePr>
          <p:cNvPr id="133" name="Google Shape;133;p19"/>
          <p:cNvGraphicFramePr/>
          <p:nvPr/>
        </p:nvGraphicFramePr>
        <p:xfrm>
          <a:off x="936700" y="55135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n" sz="1600" b="1">
                          <a:latin typeface="Lato"/>
                          <a:ea typeface="Lato"/>
                          <a:cs typeface="Lato"/>
                          <a:sym typeface="Lato"/>
                        </a:rPr>
                        <a:t>NOTES</a:t>
                      </a:r>
                      <a:r>
                        <a:rPr lang="en" b="1">
                          <a:latin typeface="Lato"/>
                          <a:ea typeface="Lato"/>
                          <a:cs typeface="Lato"/>
                          <a:sym typeface="Lato"/>
                        </a:rPr>
                        <a:t>:</a:t>
                      </a:r>
                      <a:endParaRPr b="1">
                        <a:latin typeface="Lato"/>
                        <a:ea typeface="Lato"/>
                        <a:cs typeface="Lato"/>
                        <a:sym typeface="La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0"/>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9" name="Google Shape;139;p20"/>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40" name="Google Shape;140;p20"/>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141" name="Google Shape;141;p20"/>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GATHERING INFORMATION</a:t>
            </a:r>
            <a:endParaRPr sz="1100" b="1">
              <a:solidFill>
                <a:schemeClr val="lt1"/>
              </a:solidFill>
              <a:latin typeface="Lato"/>
              <a:ea typeface="Lato"/>
              <a:cs typeface="Lato"/>
              <a:sym typeface="Lato"/>
            </a:endParaRPr>
          </a:p>
        </p:txBody>
      </p:sp>
      <p:sp>
        <p:nvSpPr>
          <p:cNvPr id="142" name="Google Shape;142;p20"/>
          <p:cNvSpPr txBox="1"/>
          <p:nvPr/>
        </p:nvSpPr>
        <p:spPr>
          <a:xfrm>
            <a:off x="918275" y="717667"/>
            <a:ext cx="5981100" cy="1082317"/>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US" sz="3100" dirty="0">
                <a:solidFill>
                  <a:schemeClr val="dk1"/>
                </a:solidFill>
                <a:latin typeface="Lato"/>
                <a:ea typeface="Lato"/>
                <a:cs typeface="Lato"/>
                <a:sym typeface="Lato"/>
              </a:rPr>
              <a:t>PLANET EXPLORATION</a:t>
            </a:r>
          </a:p>
          <a:p>
            <a:pPr marL="0" lvl="0" indent="0" algn="ctr" rtl="0">
              <a:lnSpc>
                <a:spcPct val="100000"/>
              </a:lnSpc>
              <a:spcBef>
                <a:spcPts val="500"/>
              </a:spcBef>
              <a:spcAft>
                <a:spcPts val="0"/>
              </a:spcAft>
              <a:buNone/>
            </a:pPr>
            <a:r>
              <a:rPr lang="en" sz="1900" dirty="0">
                <a:solidFill>
                  <a:schemeClr val="dk1"/>
                </a:solidFill>
                <a:latin typeface="Lato"/>
                <a:ea typeface="Lato"/>
                <a:cs typeface="Lato"/>
                <a:sym typeface="Lato"/>
              </a:rPr>
              <a:t>HIDDEN BIOGRAPHIES</a:t>
            </a:r>
            <a:endParaRPr sz="1900" dirty="0">
              <a:solidFill>
                <a:schemeClr val="dk1"/>
              </a:solidFill>
              <a:latin typeface="Lato"/>
              <a:ea typeface="Lato"/>
              <a:cs typeface="Lato"/>
              <a:sym typeface="Lato"/>
            </a:endParaRPr>
          </a:p>
        </p:txBody>
      </p:sp>
      <p:sp>
        <p:nvSpPr>
          <p:cNvPr id="143" name="Google Shape;143;p20"/>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Lato"/>
                <a:ea typeface="Lato"/>
                <a:cs typeface="Lato"/>
                <a:sym typeface="Lato"/>
              </a:rPr>
              <a:t>INSTRUCTIONS:</a:t>
            </a:r>
            <a:endParaRPr sz="1300" b="1">
              <a:latin typeface="Lato"/>
              <a:ea typeface="Lato"/>
              <a:cs typeface="Lato"/>
              <a:sym typeface="Lato"/>
            </a:endParaRP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n" sz="1300" b="1">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sz="1300" b="1">
              <a:latin typeface="Lato"/>
              <a:ea typeface="Lato"/>
              <a:cs typeface="Lato"/>
              <a:sym typeface="Lato"/>
            </a:endParaRPr>
          </a:p>
        </p:txBody>
      </p:sp>
      <p:sp>
        <p:nvSpPr>
          <p:cNvPr id="144" name="Google Shape;144;p20"/>
          <p:cNvSpPr txBox="1"/>
          <p:nvPr/>
        </p:nvSpPr>
        <p:spPr>
          <a:xfrm>
            <a:off x="917650" y="3958250"/>
            <a:ext cx="59055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latin typeface="Lato"/>
                <a:ea typeface="Lato"/>
                <a:cs typeface="Lato"/>
                <a:sym typeface="Lato"/>
              </a:rPr>
              <a:t>OLYMPIC ATHLETE IN TRACK AND FIELD, WORLD-CLASS TRIATHLETE</a:t>
            </a:r>
            <a:endParaRPr sz="1600" b="1">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n" sz="1200" b="1">
                <a:latin typeface="Lato"/>
                <a:ea typeface="Lato"/>
                <a:cs typeface="Lato"/>
                <a:sym typeface="Lato"/>
              </a:rPr>
              <a:t>Hidden Biography</a:t>
            </a:r>
            <a:endParaRPr sz="1200" b="1">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In order to compete, you have taken performance-enhancing drugs. You are a vegetarian and can’t stand the sight of meat. You have a strict training and diet regimen. If your routine is disturbed, you become aggressive.</a:t>
            </a:r>
            <a:endParaRPr/>
          </a:p>
        </p:txBody>
      </p:sp>
      <p:graphicFrame>
        <p:nvGraphicFramePr>
          <p:cNvPr id="145" name="Google Shape;145;p20"/>
          <p:cNvGraphicFramePr/>
          <p:nvPr/>
        </p:nvGraphicFramePr>
        <p:xfrm>
          <a:off x="936700" y="58945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n" sz="1600" b="1">
                          <a:latin typeface="Lato"/>
                          <a:ea typeface="Lato"/>
                          <a:cs typeface="Lato"/>
                          <a:sym typeface="Lato"/>
                        </a:rPr>
                        <a:t>NOTES</a:t>
                      </a:r>
                      <a:r>
                        <a:rPr lang="en" b="1">
                          <a:latin typeface="Lato"/>
                          <a:ea typeface="Lato"/>
                          <a:cs typeface="Lato"/>
                          <a:sym typeface="Lato"/>
                        </a:rPr>
                        <a:t>:</a:t>
                      </a:r>
                      <a:endParaRPr b="1">
                        <a:latin typeface="Lato"/>
                        <a:ea typeface="Lato"/>
                        <a:cs typeface="Lato"/>
                        <a:sym typeface="La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1"/>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1" name="Google Shape;151;p21"/>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152" name="Google Shape;152;p21"/>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153" name="Google Shape;153;p21"/>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DECISION MAKING | GATHERING INFORMATION</a:t>
            </a:r>
            <a:endParaRPr sz="1100" b="1">
              <a:solidFill>
                <a:schemeClr val="lt1"/>
              </a:solidFill>
              <a:latin typeface="Lato"/>
              <a:ea typeface="Lato"/>
              <a:cs typeface="Lato"/>
              <a:sym typeface="Lato"/>
            </a:endParaRPr>
          </a:p>
        </p:txBody>
      </p:sp>
      <p:sp>
        <p:nvSpPr>
          <p:cNvPr id="154" name="Google Shape;154;p21"/>
          <p:cNvSpPr txBox="1"/>
          <p:nvPr/>
        </p:nvSpPr>
        <p:spPr>
          <a:xfrm>
            <a:off x="918275" y="717667"/>
            <a:ext cx="5981100" cy="1082317"/>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US" sz="3100" dirty="0">
                <a:solidFill>
                  <a:schemeClr val="dk1"/>
                </a:solidFill>
                <a:latin typeface="Lato"/>
                <a:ea typeface="Lato"/>
                <a:cs typeface="Lato"/>
                <a:sym typeface="Lato"/>
              </a:rPr>
              <a:t>PLANET EXPLORATION</a:t>
            </a:r>
          </a:p>
          <a:p>
            <a:pPr marL="0" lvl="0" indent="0" algn="ctr" rtl="0">
              <a:lnSpc>
                <a:spcPct val="100000"/>
              </a:lnSpc>
              <a:spcBef>
                <a:spcPts val="500"/>
              </a:spcBef>
              <a:spcAft>
                <a:spcPts val="0"/>
              </a:spcAft>
              <a:buNone/>
            </a:pPr>
            <a:r>
              <a:rPr lang="en" sz="1900" dirty="0">
                <a:solidFill>
                  <a:schemeClr val="dk1"/>
                </a:solidFill>
                <a:latin typeface="Lato"/>
                <a:ea typeface="Lato"/>
                <a:cs typeface="Lato"/>
                <a:sym typeface="Lato"/>
              </a:rPr>
              <a:t>HIDDEN BIOGRAPHIES</a:t>
            </a:r>
            <a:endParaRPr sz="1900" dirty="0">
              <a:solidFill>
                <a:schemeClr val="dk1"/>
              </a:solidFill>
              <a:latin typeface="Lato"/>
              <a:ea typeface="Lato"/>
              <a:cs typeface="Lato"/>
              <a:sym typeface="Lato"/>
            </a:endParaRPr>
          </a:p>
        </p:txBody>
      </p:sp>
      <p:sp>
        <p:nvSpPr>
          <p:cNvPr id="155" name="Google Shape;155;p21"/>
          <p:cNvSpPr txBox="1"/>
          <p:nvPr/>
        </p:nvSpPr>
        <p:spPr>
          <a:xfrm>
            <a:off x="918275" y="1896650"/>
            <a:ext cx="5981100" cy="178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Lato"/>
                <a:ea typeface="Lato"/>
                <a:cs typeface="Lato"/>
                <a:sym typeface="Lato"/>
              </a:rPr>
              <a:t>INSTRUCTIONS:</a:t>
            </a:r>
            <a:endParaRPr sz="1300" b="1">
              <a:latin typeface="Lato"/>
              <a:ea typeface="Lato"/>
              <a:cs typeface="Lato"/>
              <a:sym typeface="Lato"/>
            </a:endParaRPr>
          </a:p>
          <a:p>
            <a:pPr marL="0" lvl="0" indent="0" algn="l" rtl="0">
              <a:spcBef>
                <a:spcPts val="0"/>
              </a:spcBef>
              <a:spcAft>
                <a:spcPts val="0"/>
              </a:spcAft>
              <a:buNone/>
            </a:pPr>
            <a:endParaRPr sz="1300" b="1">
              <a:latin typeface="Lato"/>
              <a:ea typeface="Lato"/>
              <a:cs typeface="Lato"/>
              <a:sym typeface="Lato"/>
            </a:endParaRPr>
          </a:p>
          <a:p>
            <a:pPr marL="0" lvl="0" indent="0" algn="l" rtl="0">
              <a:spcBef>
                <a:spcPts val="0"/>
              </a:spcBef>
              <a:spcAft>
                <a:spcPts val="0"/>
              </a:spcAft>
              <a:buNone/>
            </a:pPr>
            <a:r>
              <a:rPr lang="en" sz="1300" b="1">
                <a:latin typeface="Lato"/>
                <a:ea typeface="Lato"/>
                <a:cs typeface="Lato"/>
                <a:sym typeface="Lato"/>
              </a:rPr>
              <a:t>You are going to role-play one of the characters based on the biographical information below. You are not to tell anyone, including other characters, about this additional information. If you are asked a question that is not covered by this information, you may make up your own answer that is consistent with the character. Write that answer in the notes section below. Always give the same answer to the same or similar questions.</a:t>
            </a:r>
            <a:endParaRPr sz="1300" b="1">
              <a:latin typeface="Lato"/>
              <a:ea typeface="Lato"/>
              <a:cs typeface="Lato"/>
              <a:sym typeface="Lato"/>
            </a:endParaRPr>
          </a:p>
        </p:txBody>
      </p:sp>
      <p:sp>
        <p:nvSpPr>
          <p:cNvPr id="156" name="Google Shape;156;p21"/>
          <p:cNvSpPr txBox="1"/>
          <p:nvPr/>
        </p:nvSpPr>
        <p:spPr>
          <a:xfrm>
            <a:off x="917650" y="3958250"/>
            <a:ext cx="5905500" cy="172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dirty="0">
                <a:latin typeface="Lato"/>
                <a:ea typeface="Lato"/>
                <a:cs typeface="Lato"/>
                <a:sym typeface="Lato"/>
              </a:rPr>
              <a:t>UNIVERSITY STUDENT</a:t>
            </a:r>
            <a:endParaRPr sz="16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b="1" dirty="0">
                <a:latin typeface="Lato"/>
                <a:ea typeface="Lato"/>
                <a:cs typeface="Lato"/>
                <a:sym typeface="Lato"/>
              </a:rPr>
              <a:t>Hidden Biography</a:t>
            </a:r>
            <a:endParaRPr sz="1200" b="1" dirty="0">
              <a:latin typeface="Lato"/>
              <a:ea typeface="Lato"/>
              <a:cs typeface="Lato"/>
              <a:sym typeface="Lato"/>
            </a:endParaRPr>
          </a:p>
          <a:p>
            <a:pPr marL="0" lvl="0" indent="0" algn="l" rtl="0">
              <a:spcBef>
                <a:spcPts val="0"/>
              </a:spcBef>
              <a:spcAft>
                <a:spcPts val="0"/>
              </a:spcAft>
              <a:buNone/>
            </a:pPr>
            <a:endParaRPr sz="12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You are an engineering major. You can design and build many types of structures using whatever materials are available. You are also very knowledgeable in electronics and how to repair them. You are known at your university as being a social climber, and you only associate with the “in” group.</a:t>
            </a:r>
            <a:endParaRPr dirty="0"/>
          </a:p>
        </p:txBody>
      </p:sp>
      <p:graphicFrame>
        <p:nvGraphicFramePr>
          <p:cNvPr id="157" name="Google Shape;157;p21"/>
          <p:cNvGraphicFramePr/>
          <p:nvPr/>
        </p:nvGraphicFramePr>
        <p:xfrm>
          <a:off x="936700" y="5742100"/>
          <a:ext cx="5867400" cy="2612875"/>
        </p:xfrm>
        <a:graphic>
          <a:graphicData uri="http://schemas.openxmlformats.org/drawingml/2006/table">
            <a:tbl>
              <a:tblPr>
                <a:noFill/>
                <a:tableStyleId>{EA27A392-9B70-4A49-B4CB-790CA4517801}</a:tableStyleId>
              </a:tblPr>
              <a:tblGrid>
                <a:gridCol w="5867400">
                  <a:extLst>
                    <a:ext uri="{9D8B030D-6E8A-4147-A177-3AD203B41FA5}">
                      <a16:colId xmlns:a16="http://schemas.microsoft.com/office/drawing/2014/main" val="20000"/>
                    </a:ext>
                  </a:extLst>
                </a:gridCol>
              </a:tblGrid>
              <a:tr h="2612875">
                <a:tc>
                  <a:txBody>
                    <a:bodyPr/>
                    <a:lstStyle/>
                    <a:p>
                      <a:pPr marL="0" lvl="0" indent="0" algn="l" rtl="0">
                        <a:spcBef>
                          <a:spcPts val="0"/>
                        </a:spcBef>
                        <a:spcAft>
                          <a:spcPts val="0"/>
                        </a:spcAft>
                        <a:buNone/>
                      </a:pPr>
                      <a:r>
                        <a:rPr lang="en" sz="1600" b="1">
                          <a:latin typeface="Lato"/>
                          <a:ea typeface="Lato"/>
                          <a:cs typeface="Lato"/>
                          <a:sym typeface="Lato"/>
                        </a:rPr>
                        <a:t>NOTES</a:t>
                      </a:r>
                      <a:r>
                        <a:rPr lang="en" b="1">
                          <a:latin typeface="Lato"/>
                          <a:ea typeface="Lato"/>
                          <a:cs typeface="Lato"/>
                          <a:sym typeface="Lato"/>
                        </a:rPr>
                        <a:t>:</a:t>
                      </a:r>
                      <a:endParaRPr b="1">
                        <a:latin typeface="Lato"/>
                        <a:ea typeface="Lato"/>
                        <a:cs typeface="Lato"/>
                        <a:sym typeface="La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1435</Words>
  <Application>Microsoft Office PowerPoint</Application>
  <PresentationFormat>Custom</PresentationFormat>
  <Paragraphs>130</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Lato</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2023-01-09T20:15:47Z</dcterms:modified>
</cp:coreProperties>
</file>